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8" r:id="rId2"/>
    <p:sldId id="257" r:id="rId3"/>
    <p:sldId id="312" r:id="rId4"/>
    <p:sldId id="314" r:id="rId5"/>
    <p:sldId id="260" r:id="rId6"/>
    <p:sldId id="315" r:id="rId7"/>
    <p:sldId id="292" r:id="rId8"/>
    <p:sldId id="311" r:id="rId9"/>
    <p:sldId id="263" r:id="rId10"/>
    <p:sldId id="316" r:id="rId11"/>
    <p:sldId id="321" r:id="rId12"/>
    <p:sldId id="318" r:id="rId13"/>
    <p:sldId id="278" r:id="rId14"/>
    <p:sldId id="30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gremley" initials="Mg" lastIdx="1" clrIdx="0">
    <p:extLst>
      <p:ext uri="{19B8F6BF-5375-455C-9EA6-DF929625EA0E}">
        <p15:presenceInfo xmlns:p15="http://schemas.microsoft.com/office/powerpoint/2012/main" userId="851cff3710bbe3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163B65"/>
    <a:srgbClr val="EC6707"/>
    <a:srgbClr val="093966"/>
    <a:srgbClr val="006FB9"/>
    <a:srgbClr val="6AB42D"/>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3462" autoAdjust="0"/>
  </p:normalViewPr>
  <p:slideViewPr>
    <p:cSldViewPr snapToGrid="0">
      <p:cViewPr varScale="1">
        <p:scale>
          <a:sx n="103" d="100"/>
          <a:sy n="103" d="100"/>
        </p:scale>
        <p:origin x="10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chris\Nova%20Leap%20Dropbox\Nova%20Leap%20Health%20Corp\Investor%20Presentation\2025\Revenue%20and%20EBITDA%20Number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hris\Nova%20Leap%20Dropbox\Nova%20Leap%20Health%20Corp\Investor%20Presentation\2026\Revenue%20and%20EBITDA%20Number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chris\Nova%20Leap%20Dropbox\Nova%20Leap%20Health%20Corp\Investor%20Presentation\2025\Revenue%20and%20EBITDA%20Number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hris\Nova%20Leap%20Dropbox\Nova%20Leap%20Health%20Corp\Investor%20Presentation\2026\Revenue%20and%20EBITDA%20Number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chris\Nova%20Leap%20Dropbox\Nova%20Leap%20Health%20Corp\Investor%20Presentation\2026\Revenue%20and%20EBITDA%20Number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hris\Nova%20Leap%20Dropbox\Nova%20Leap%20Health%20Corp\Investor%20Presentation\2026\Revenue%20and%20EBITDA%20Number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chris\Nova%20Leap%20Dropbox\Nova%20Leap%20Health%20Corp\Investor%20Presentation\2026\Revenue%20and%20EBITDA%20Number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Tac%20Chatterson\Downloads\NLH.V%20(2).csv"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195884332479826E-2"/>
          <c:y val="1.7809501439133926E-2"/>
          <c:w val="0.97030754539045361"/>
          <c:h val="0.90262297495801791"/>
        </c:manualLayout>
      </c:layout>
      <c:barChart>
        <c:barDir val="col"/>
        <c:grouping val="stacked"/>
        <c:varyColors val="0"/>
        <c:dLbls>
          <c:showLegendKey val="0"/>
          <c:showVal val="0"/>
          <c:showCatName val="0"/>
          <c:showSerName val="0"/>
          <c:showPercent val="0"/>
          <c:showBubbleSize val="0"/>
        </c:dLbls>
        <c:gapWidth val="133"/>
        <c:overlap val="-2"/>
        <c:axId val="340523967"/>
        <c:axId val="340531871"/>
      </c:barChart>
      <c:catAx>
        <c:axId val="34052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40531871"/>
        <c:crosses val="autoZero"/>
        <c:auto val="1"/>
        <c:lblAlgn val="ctr"/>
        <c:lblOffset val="100"/>
        <c:noMultiLvlLbl val="0"/>
      </c:catAx>
      <c:valAx>
        <c:axId val="340531871"/>
        <c:scaling>
          <c:orientation val="minMax"/>
        </c:scaling>
        <c:delete val="1"/>
        <c:axPos val="l"/>
        <c:numFmt formatCode="General" sourceLinked="1"/>
        <c:majorTickMark val="none"/>
        <c:minorTickMark val="none"/>
        <c:tickLblPos val="nextTo"/>
        <c:crossAx val="34052396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33092738407699"/>
          <c:y val="5.0961315728515172E-2"/>
          <c:w val="0.88389129483814521"/>
          <c:h val="0.8980773685429696"/>
        </c:manualLayout>
      </c:layout>
      <c:lineChart>
        <c:grouping val="standard"/>
        <c:varyColors val="0"/>
        <c:dLbls>
          <c:showLegendKey val="0"/>
          <c:showVal val="0"/>
          <c:showCatName val="0"/>
          <c:showSerName val="0"/>
          <c:showPercent val="0"/>
          <c:showBubbleSize val="0"/>
        </c:dLbls>
        <c:marker val="1"/>
        <c:smooth val="0"/>
        <c:axId val="1279164736"/>
        <c:axId val="1317690400"/>
      </c:lineChart>
      <c:catAx>
        <c:axId val="1279164736"/>
        <c:scaling>
          <c:orientation val="minMax"/>
        </c:scaling>
        <c:delete val="1"/>
        <c:axPos val="b"/>
        <c:numFmt formatCode="m/d/yyyy" sourceLinked="1"/>
        <c:majorTickMark val="out"/>
        <c:minorTickMark val="none"/>
        <c:tickLblPos val="nextTo"/>
        <c:crossAx val="1317690400"/>
        <c:crosses val="autoZero"/>
        <c:auto val="1"/>
        <c:lblAlgn val="ctr"/>
        <c:lblOffset val="100"/>
        <c:noMultiLvlLbl val="1"/>
      </c:catAx>
      <c:valAx>
        <c:axId val="131769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164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14479440069993E-2"/>
          <c:y val="9.2007169013641407E-2"/>
          <c:w val="0.77241753787083911"/>
          <c:h val="0.86047489471946914"/>
        </c:manualLayout>
      </c:layout>
      <c:lineChart>
        <c:grouping val="standard"/>
        <c:varyColors val="0"/>
        <c:dLbls>
          <c:showLegendKey val="0"/>
          <c:showVal val="0"/>
          <c:showCatName val="0"/>
          <c:showSerName val="0"/>
          <c:showPercent val="0"/>
          <c:showBubbleSize val="0"/>
        </c:dLbls>
        <c:marker val="1"/>
        <c:smooth val="0"/>
        <c:axId val="1279164736"/>
        <c:axId val="1317690400"/>
      </c:lineChart>
      <c:catAx>
        <c:axId val="1279164736"/>
        <c:scaling>
          <c:orientation val="minMax"/>
        </c:scaling>
        <c:delete val="1"/>
        <c:axPos val="b"/>
        <c:numFmt formatCode="m/d/yyyy\ h:mm" sourceLinked="1"/>
        <c:majorTickMark val="out"/>
        <c:minorTickMark val="none"/>
        <c:tickLblPos val="nextTo"/>
        <c:crossAx val="1317690400"/>
        <c:crosses val="autoZero"/>
        <c:auto val="1"/>
        <c:lblAlgn val="ctr"/>
        <c:lblOffset val="100"/>
        <c:noMultiLvlLbl val="1"/>
      </c:catAx>
      <c:valAx>
        <c:axId val="13176904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16473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2561450691481"/>
          <c:y val="5.8197809229497667E-2"/>
          <c:w val="0.89047438549308522"/>
          <c:h val="0.88360438154100462"/>
        </c:manualLayout>
      </c:layout>
      <c:lineChart>
        <c:grouping val="standard"/>
        <c:varyColors val="0"/>
        <c:ser>
          <c:idx val="0"/>
          <c:order val="0"/>
          <c:spPr>
            <a:ln w="28575" cap="rnd">
              <a:solidFill>
                <a:schemeClr val="accent1"/>
              </a:solidFill>
              <a:round/>
            </a:ln>
            <a:effectLst/>
          </c:spPr>
          <c:marker>
            <c:symbol val="none"/>
          </c:marker>
          <c:cat>
            <c:numRef>
              <c:f>'Historical share price'!$A$641:$A$891</c:f>
              <c:numCache>
                <c:formatCode>m/d/yyyy</c:formatCode>
                <c:ptCount val="251"/>
                <c:pt idx="0">
                  <c:v>45723</c:v>
                </c:pt>
                <c:pt idx="1">
                  <c:v>45726</c:v>
                </c:pt>
                <c:pt idx="2">
                  <c:v>45727</c:v>
                </c:pt>
                <c:pt idx="3">
                  <c:v>45728</c:v>
                </c:pt>
                <c:pt idx="4">
                  <c:v>45729</c:v>
                </c:pt>
                <c:pt idx="5">
                  <c:v>45730</c:v>
                </c:pt>
                <c:pt idx="6">
                  <c:v>45733</c:v>
                </c:pt>
                <c:pt idx="7">
                  <c:v>45734</c:v>
                </c:pt>
                <c:pt idx="8">
                  <c:v>45735</c:v>
                </c:pt>
                <c:pt idx="9">
                  <c:v>45736</c:v>
                </c:pt>
                <c:pt idx="10">
                  <c:v>45737</c:v>
                </c:pt>
                <c:pt idx="11">
                  <c:v>45740</c:v>
                </c:pt>
                <c:pt idx="12">
                  <c:v>45741</c:v>
                </c:pt>
                <c:pt idx="13">
                  <c:v>45742</c:v>
                </c:pt>
                <c:pt idx="14">
                  <c:v>45743</c:v>
                </c:pt>
                <c:pt idx="15">
                  <c:v>45744</c:v>
                </c:pt>
                <c:pt idx="16">
                  <c:v>45747</c:v>
                </c:pt>
                <c:pt idx="17">
                  <c:v>45748</c:v>
                </c:pt>
                <c:pt idx="18">
                  <c:v>45749</c:v>
                </c:pt>
                <c:pt idx="19">
                  <c:v>45750</c:v>
                </c:pt>
                <c:pt idx="20">
                  <c:v>45751</c:v>
                </c:pt>
                <c:pt idx="21">
                  <c:v>45754</c:v>
                </c:pt>
                <c:pt idx="22">
                  <c:v>45755</c:v>
                </c:pt>
                <c:pt idx="23">
                  <c:v>45756</c:v>
                </c:pt>
                <c:pt idx="24">
                  <c:v>45757</c:v>
                </c:pt>
                <c:pt idx="25">
                  <c:v>45758</c:v>
                </c:pt>
                <c:pt idx="26">
                  <c:v>45761</c:v>
                </c:pt>
                <c:pt idx="27">
                  <c:v>45762</c:v>
                </c:pt>
                <c:pt idx="28">
                  <c:v>45763</c:v>
                </c:pt>
                <c:pt idx="29">
                  <c:v>45764</c:v>
                </c:pt>
                <c:pt idx="30">
                  <c:v>45768</c:v>
                </c:pt>
                <c:pt idx="31">
                  <c:v>45769</c:v>
                </c:pt>
                <c:pt idx="32">
                  <c:v>45770</c:v>
                </c:pt>
                <c:pt idx="33">
                  <c:v>45771</c:v>
                </c:pt>
                <c:pt idx="34">
                  <c:v>45772</c:v>
                </c:pt>
                <c:pt idx="35">
                  <c:v>45775</c:v>
                </c:pt>
                <c:pt idx="36">
                  <c:v>45776</c:v>
                </c:pt>
                <c:pt idx="37">
                  <c:v>45777</c:v>
                </c:pt>
                <c:pt idx="38">
                  <c:v>45778</c:v>
                </c:pt>
                <c:pt idx="39">
                  <c:v>45779</c:v>
                </c:pt>
                <c:pt idx="40">
                  <c:v>45782</c:v>
                </c:pt>
                <c:pt idx="41">
                  <c:v>45783</c:v>
                </c:pt>
                <c:pt idx="42">
                  <c:v>45784</c:v>
                </c:pt>
                <c:pt idx="43">
                  <c:v>45785</c:v>
                </c:pt>
                <c:pt idx="44">
                  <c:v>45786</c:v>
                </c:pt>
                <c:pt idx="45">
                  <c:v>45789</c:v>
                </c:pt>
                <c:pt idx="46">
                  <c:v>45790</c:v>
                </c:pt>
                <c:pt idx="47">
                  <c:v>45791</c:v>
                </c:pt>
                <c:pt idx="48">
                  <c:v>45792</c:v>
                </c:pt>
                <c:pt idx="49">
                  <c:v>45793</c:v>
                </c:pt>
                <c:pt idx="50">
                  <c:v>45797</c:v>
                </c:pt>
                <c:pt idx="51">
                  <c:v>45798</c:v>
                </c:pt>
                <c:pt idx="52">
                  <c:v>45799</c:v>
                </c:pt>
                <c:pt idx="53">
                  <c:v>45800</c:v>
                </c:pt>
                <c:pt idx="54">
                  <c:v>45803</c:v>
                </c:pt>
                <c:pt idx="55">
                  <c:v>45804</c:v>
                </c:pt>
                <c:pt idx="56">
                  <c:v>45805</c:v>
                </c:pt>
                <c:pt idx="57">
                  <c:v>45806</c:v>
                </c:pt>
                <c:pt idx="58">
                  <c:v>45807</c:v>
                </c:pt>
                <c:pt idx="59">
                  <c:v>45810</c:v>
                </c:pt>
                <c:pt idx="60">
                  <c:v>45811</c:v>
                </c:pt>
                <c:pt idx="61">
                  <c:v>45812</c:v>
                </c:pt>
                <c:pt idx="62">
                  <c:v>45813</c:v>
                </c:pt>
                <c:pt idx="63">
                  <c:v>45814</c:v>
                </c:pt>
                <c:pt idx="64">
                  <c:v>45817</c:v>
                </c:pt>
                <c:pt idx="65">
                  <c:v>45818</c:v>
                </c:pt>
                <c:pt idx="66">
                  <c:v>45819</c:v>
                </c:pt>
                <c:pt idx="67">
                  <c:v>45820</c:v>
                </c:pt>
                <c:pt idx="68">
                  <c:v>45821</c:v>
                </c:pt>
                <c:pt idx="69">
                  <c:v>45824</c:v>
                </c:pt>
                <c:pt idx="70">
                  <c:v>45825</c:v>
                </c:pt>
                <c:pt idx="71">
                  <c:v>45826</c:v>
                </c:pt>
                <c:pt idx="72">
                  <c:v>45827</c:v>
                </c:pt>
                <c:pt idx="73">
                  <c:v>45828</c:v>
                </c:pt>
                <c:pt idx="74">
                  <c:v>45831</c:v>
                </c:pt>
                <c:pt idx="75">
                  <c:v>45832</c:v>
                </c:pt>
                <c:pt idx="76">
                  <c:v>45833</c:v>
                </c:pt>
                <c:pt idx="77">
                  <c:v>45834</c:v>
                </c:pt>
                <c:pt idx="78">
                  <c:v>45835</c:v>
                </c:pt>
                <c:pt idx="79">
                  <c:v>45838</c:v>
                </c:pt>
                <c:pt idx="80">
                  <c:v>45840</c:v>
                </c:pt>
                <c:pt idx="81">
                  <c:v>45841</c:v>
                </c:pt>
                <c:pt idx="82">
                  <c:v>45842</c:v>
                </c:pt>
                <c:pt idx="83">
                  <c:v>45845</c:v>
                </c:pt>
                <c:pt idx="84">
                  <c:v>45846</c:v>
                </c:pt>
                <c:pt idx="85">
                  <c:v>45847</c:v>
                </c:pt>
                <c:pt idx="86">
                  <c:v>45848</c:v>
                </c:pt>
                <c:pt idx="87">
                  <c:v>45849</c:v>
                </c:pt>
                <c:pt idx="88">
                  <c:v>45852</c:v>
                </c:pt>
                <c:pt idx="89">
                  <c:v>45853</c:v>
                </c:pt>
                <c:pt idx="90">
                  <c:v>45854</c:v>
                </c:pt>
                <c:pt idx="91">
                  <c:v>45855</c:v>
                </c:pt>
                <c:pt idx="92">
                  <c:v>45856</c:v>
                </c:pt>
                <c:pt idx="93">
                  <c:v>45859</c:v>
                </c:pt>
                <c:pt idx="94">
                  <c:v>45860</c:v>
                </c:pt>
                <c:pt idx="95">
                  <c:v>45861</c:v>
                </c:pt>
                <c:pt idx="96">
                  <c:v>45862</c:v>
                </c:pt>
                <c:pt idx="97">
                  <c:v>45863</c:v>
                </c:pt>
                <c:pt idx="98">
                  <c:v>45866</c:v>
                </c:pt>
                <c:pt idx="99">
                  <c:v>45867</c:v>
                </c:pt>
                <c:pt idx="100">
                  <c:v>45868</c:v>
                </c:pt>
                <c:pt idx="101">
                  <c:v>45869</c:v>
                </c:pt>
                <c:pt idx="102">
                  <c:v>45870</c:v>
                </c:pt>
                <c:pt idx="103">
                  <c:v>45874</c:v>
                </c:pt>
                <c:pt idx="104">
                  <c:v>45875</c:v>
                </c:pt>
                <c:pt idx="105">
                  <c:v>45876</c:v>
                </c:pt>
                <c:pt idx="106">
                  <c:v>45877</c:v>
                </c:pt>
                <c:pt idx="107">
                  <c:v>45880</c:v>
                </c:pt>
                <c:pt idx="108">
                  <c:v>45881</c:v>
                </c:pt>
                <c:pt idx="109">
                  <c:v>45882</c:v>
                </c:pt>
                <c:pt idx="110">
                  <c:v>45883</c:v>
                </c:pt>
                <c:pt idx="111">
                  <c:v>45884</c:v>
                </c:pt>
                <c:pt idx="112">
                  <c:v>45887</c:v>
                </c:pt>
                <c:pt idx="113">
                  <c:v>45888</c:v>
                </c:pt>
                <c:pt idx="114">
                  <c:v>45889</c:v>
                </c:pt>
                <c:pt idx="115">
                  <c:v>45890</c:v>
                </c:pt>
                <c:pt idx="116">
                  <c:v>45891</c:v>
                </c:pt>
                <c:pt idx="117">
                  <c:v>45894</c:v>
                </c:pt>
                <c:pt idx="118">
                  <c:v>45895</c:v>
                </c:pt>
                <c:pt idx="119">
                  <c:v>45896</c:v>
                </c:pt>
                <c:pt idx="120">
                  <c:v>45897</c:v>
                </c:pt>
                <c:pt idx="121">
                  <c:v>45898</c:v>
                </c:pt>
                <c:pt idx="122">
                  <c:v>45902</c:v>
                </c:pt>
                <c:pt idx="123">
                  <c:v>45903</c:v>
                </c:pt>
                <c:pt idx="124">
                  <c:v>45904</c:v>
                </c:pt>
                <c:pt idx="125">
                  <c:v>45905</c:v>
                </c:pt>
                <c:pt idx="126">
                  <c:v>45908</c:v>
                </c:pt>
                <c:pt idx="127">
                  <c:v>45909</c:v>
                </c:pt>
                <c:pt idx="128">
                  <c:v>45910</c:v>
                </c:pt>
                <c:pt idx="129">
                  <c:v>45911</c:v>
                </c:pt>
                <c:pt idx="130">
                  <c:v>45912</c:v>
                </c:pt>
                <c:pt idx="131">
                  <c:v>45915</c:v>
                </c:pt>
                <c:pt idx="132">
                  <c:v>45916</c:v>
                </c:pt>
                <c:pt idx="133">
                  <c:v>45917</c:v>
                </c:pt>
                <c:pt idx="134">
                  <c:v>45918</c:v>
                </c:pt>
                <c:pt idx="135">
                  <c:v>45919</c:v>
                </c:pt>
                <c:pt idx="136">
                  <c:v>45922</c:v>
                </c:pt>
                <c:pt idx="137">
                  <c:v>45923</c:v>
                </c:pt>
                <c:pt idx="138">
                  <c:v>45924</c:v>
                </c:pt>
                <c:pt idx="139">
                  <c:v>45925</c:v>
                </c:pt>
                <c:pt idx="140">
                  <c:v>45926</c:v>
                </c:pt>
                <c:pt idx="141">
                  <c:v>45929</c:v>
                </c:pt>
                <c:pt idx="142">
                  <c:v>45931</c:v>
                </c:pt>
                <c:pt idx="143">
                  <c:v>45932</c:v>
                </c:pt>
                <c:pt idx="144">
                  <c:v>45933</c:v>
                </c:pt>
                <c:pt idx="145">
                  <c:v>45936</c:v>
                </c:pt>
                <c:pt idx="146">
                  <c:v>45937</c:v>
                </c:pt>
                <c:pt idx="147">
                  <c:v>45938</c:v>
                </c:pt>
                <c:pt idx="148">
                  <c:v>45939</c:v>
                </c:pt>
                <c:pt idx="149">
                  <c:v>45940</c:v>
                </c:pt>
                <c:pt idx="150">
                  <c:v>45943</c:v>
                </c:pt>
                <c:pt idx="151">
                  <c:v>45944</c:v>
                </c:pt>
                <c:pt idx="152">
                  <c:v>45945</c:v>
                </c:pt>
                <c:pt idx="153">
                  <c:v>45946</c:v>
                </c:pt>
                <c:pt idx="154">
                  <c:v>45947</c:v>
                </c:pt>
                <c:pt idx="155">
                  <c:v>45950</c:v>
                </c:pt>
                <c:pt idx="156">
                  <c:v>45951</c:v>
                </c:pt>
                <c:pt idx="157">
                  <c:v>45952</c:v>
                </c:pt>
                <c:pt idx="158">
                  <c:v>45953</c:v>
                </c:pt>
                <c:pt idx="159">
                  <c:v>45954</c:v>
                </c:pt>
                <c:pt idx="160">
                  <c:v>45957</c:v>
                </c:pt>
                <c:pt idx="161">
                  <c:v>45958</c:v>
                </c:pt>
                <c:pt idx="162">
                  <c:v>45959</c:v>
                </c:pt>
                <c:pt idx="163">
                  <c:v>45960</c:v>
                </c:pt>
                <c:pt idx="164">
                  <c:v>45961</c:v>
                </c:pt>
                <c:pt idx="165">
                  <c:v>45964</c:v>
                </c:pt>
                <c:pt idx="166">
                  <c:v>45965</c:v>
                </c:pt>
                <c:pt idx="167">
                  <c:v>45966</c:v>
                </c:pt>
                <c:pt idx="168">
                  <c:v>45967</c:v>
                </c:pt>
                <c:pt idx="169">
                  <c:v>45968</c:v>
                </c:pt>
                <c:pt idx="170">
                  <c:v>45971</c:v>
                </c:pt>
                <c:pt idx="171">
                  <c:v>45972</c:v>
                </c:pt>
                <c:pt idx="172">
                  <c:v>45973</c:v>
                </c:pt>
                <c:pt idx="173">
                  <c:v>45974</c:v>
                </c:pt>
                <c:pt idx="174">
                  <c:v>45975</c:v>
                </c:pt>
                <c:pt idx="175">
                  <c:v>45978</c:v>
                </c:pt>
                <c:pt idx="176">
                  <c:v>45979</c:v>
                </c:pt>
                <c:pt idx="177">
                  <c:v>45980</c:v>
                </c:pt>
                <c:pt idx="178">
                  <c:v>45981</c:v>
                </c:pt>
                <c:pt idx="179">
                  <c:v>45982</c:v>
                </c:pt>
                <c:pt idx="180">
                  <c:v>45985</c:v>
                </c:pt>
                <c:pt idx="181">
                  <c:v>45986</c:v>
                </c:pt>
                <c:pt idx="182">
                  <c:v>45987</c:v>
                </c:pt>
                <c:pt idx="183">
                  <c:v>45988</c:v>
                </c:pt>
                <c:pt idx="184">
                  <c:v>45989</c:v>
                </c:pt>
                <c:pt idx="185">
                  <c:v>45992</c:v>
                </c:pt>
                <c:pt idx="186">
                  <c:v>45993</c:v>
                </c:pt>
                <c:pt idx="187">
                  <c:v>45994</c:v>
                </c:pt>
                <c:pt idx="188">
                  <c:v>45995</c:v>
                </c:pt>
                <c:pt idx="189">
                  <c:v>45996</c:v>
                </c:pt>
                <c:pt idx="190">
                  <c:v>45999</c:v>
                </c:pt>
                <c:pt idx="191">
                  <c:v>46000</c:v>
                </c:pt>
                <c:pt idx="192">
                  <c:v>46001</c:v>
                </c:pt>
                <c:pt idx="193">
                  <c:v>46002</c:v>
                </c:pt>
                <c:pt idx="194">
                  <c:v>46003</c:v>
                </c:pt>
                <c:pt idx="195">
                  <c:v>46006</c:v>
                </c:pt>
                <c:pt idx="196">
                  <c:v>46007</c:v>
                </c:pt>
                <c:pt idx="197">
                  <c:v>46008</c:v>
                </c:pt>
                <c:pt idx="198">
                  <c:v>46009</c:v>
                </c:pt>
                <c:pt idx="199">
                  <c:v>46010</c:v>
                </c:pt>
                <c:pt idx="200">
                  <c:v>46013</c:v>
                </c:pt>
                <c:pt idx="201">
                  <c:v>46014</c:v>
                </c:pt>
                <c:pt idx="202">
                  <c:v>46015</c:v>
                </c:pt>
                <c:pt idx="203">
                  <c:v>46020</c:v>
                </c:pt>
                <c:pt idx="204">
                  <c:v>46021</c:v>
                </c:pt>
                <c:pt idx="205">
                  <c:v>46022</c:v>
                </c:pt>
                <c:pt idx="206">
                  <c:v>46024</c:v>
                </c:pt>
                <c:pt idx="207">
                  <c:v>46027</c:v>
                </c:pt>
                <c:pt idx="208">
                  <c:v>46028</c:v>
                </c:pt>
                <c:pt idx="209">
                  <c:v>46029</c:v>
                </c:pt>
                <c:pt idx="210">
                  <c:v>46030</c:v>
                </c:pt>
                <c:pt idx="211">
                  <c:v>46031</c:v>
                </c:pt>
                <c:pt idx="212">
                  <c:v>46034</c:v>
                </c:pt>
                <c:pt idx="213">
                  <c:v>46035</c:v>
                </c:pt>
                <c:pt idx="214">
                  <c:v>46036</c:v>
                </c:pt>
                <c:pt idx="215">
                  <c:v>46037</c:v>
                </c:pt>
                <c:pt idx="216">
                  <c:v>46038</c:v>
                </c:pt>
                <c:pt idx="217">
                  <c:v>46041</c:v>
                </c:pt>
                <c:pt idx="218">
                  <c:v>46042</c:v>
                </c:pt>
                <c:pt idx="219">
                  <c:v>46043</c:v>
                </c:pt>
                <c:pt idx="220">
                  <c:v>46044</c:v>
                </c:pt>
                <c:pt idx="221">
                  <c:v>46045</c:v>
                </c:pt>
                <c:pt idx="222">
                  <c:v>46048</c:v>
                </c:pt>
                <c:pt idx="223">
                  <c:v>46049</c:v>
                </c:pt>
                <c:pt idx="224">
                  <c:v>46050</c:v>
                </c:pt>
                <c:pt idx="225">
                  <c:v>46051</c:v>
                </c:pt>
                <c:pt idx="226">
                  <c:v>46052</c:v>
                </c:pt>
                <c:pt idx="227">
                  <c:v>46055</c:v>
                </c:pt>
                <c:pt idx="228">
                  <c:v>46056</c:v>
                </c:pt>
                <c:pt idx="229">
                  <c:v>46057</c:v>
                </c:pt>
                <c:pt idx="230">
                  <c:v>46058</c:v>
                </c:pt>
                <c:pt idx="231">
                  <c:v>46059</c:v>
                </c:pt>
                <c:pt idx="232">
                  <c:v>46062</c:v>
                </c:pt>
                <c:pt idx="233">
                  <c:v>46063</c:v>
                </c:pt>
                <c:pt idx="234">
                  <c:v>46064</c:v>
                </c:pt>
                <c:pt idx="235">
                  <c:v>46065</c:v>
                </c:pt>
                <c:pt idx="236">
                  <c:v>46066</c:v>
                </c:pt>
                <c:pt idx="237">
                  <c:v>46070</c:v>
                </c:pt>
                <c:pt idx="238">
                  <c:v>46071</c:v>
                </c:pt>
                <c:pt idx="239">
                  <c:v>46072</c:v>
                </c:pt>
                <c:pt idx="240">
                  <c:v>46073</c:v>
                </c:pt>
                <c:pt idx="241">
                  <c:v>46076</c:v>
                </c:pt>
                <c:pt idx="242">
                  <c:v>46077</c:v>
                </c:pt>
                <c:pt idx="243">
                  <c:v>46078</c:v>
                </c:pt>
                <c:pt idx="244">
                  <c:v>46079</c:v>
                </c:pt>
                <c:pt idx="245">
                  <c:v>46080</c:v>
                </c:pt>
                <c:pt idx="246">
                  <c:v>46083</c:v>
                </c:pt>
                <c:pt idx="247">
                  <c:v>46084</c:v>
                </c:pt>
                <c:pt idx="248">
                  <c:v>46085</c:v>
                </c:pt>
                <c:pt idx="249">
                  <c:v>46086</c:v>
                </c:pt>
                <c:pt idx="250">
                  <c:v>46087</c:v>
                </c:pt>
              </c:numCache>
            </c:numRef>
          </c:cat>
          <c:val>
            <c:numRef>
              <c:f>'Historical share price'!$F$641:$F$891</c:f>
              <c:numCache>
                <c:formatCode>_("$"* #,##0.00_);_("$"* \(#,##0.00\);_("$"* "-"??_);_(@_)</c:formatCode>
                <c:ptCount val="251"/>
                <c:pt idx="0">
                  <c:v>0.255</c:v>
                </c:pt>
                <c:pt idx="1">
                  <c:v>0.255</c:v>
                </c:pt>
                <c:pt idx="2">
                  <c:v>0.255</c:v>
                </c:pt>
                <c:pt idx="3">
                  <c:v>0.25</c:v>
                </c:pt>
                <c:pt idx="4">
                  <c:v>0.25</c:v>
                </c:pt>
                <c:pt idx="5">
                  <c:v>0.25</c:v>
                </c:pt>
                <c:pt idx="6">
                  <c:v>0.25</c:v>
                </c:pt>
                <c:pt idx="7">
                  <c:v>0.25</c:v>
                </c:pt>
                <c:pt idx="8">
                  <c:v>0.25</c:v>
                </c:pt>
                <c:pt idx="9">
                  <c:v>0.245</c:v>
                </c:pt>
                <c:pt idx="10">
                  <c:v>0.24</c:v>
                </c:pt>
                <c:pt idx="11">
                  <c:v>0.24</c:v>
                </c:pt>
                <c:pt idx="12">
                  <c:v>0.24</c:v>
                </c:pt>
                <c:pt idx="13">
                  <c:v>0.24</c:v>
                </c:pt>
                <c:pt idx="14">
                  <c:v>0.24</c:v>
                </c:pt>
                <c:pt idx="15">
                  <c:v>0.25</c:v>
                </c:pt>
                <c:pt idx="16">
                  <c:v>0.245</c:v>
                </c:pt>
                <c:pt idx="17">
                  <c:v>0.245</c:v>
                </c:pt>
                <c:pt idx="18">
                  <c:v>0.245</c:v>
                </c:pt>
                <c:pt idx="19">
                  <c:v>0.245</c:v>
                </c:pt>
                <c:pt idx="20">
                  <c:v>0.245</c:v>
                </c:pt>
                <c:pt idx="21">
                  <c:v>0.24</c:v>
                </c:pt>
                <c:pt idx="22">
                  <c:v>0.24</c:v>
                </c:pt>
                <c:pt idx="23">
                  <c:v>0.24</c:v>
                </c:pt>
                <c:pt idx="24">
                  <c:v>0.24</c:v>
                </c:pt>
                <c:pt idx="25">
                  <c:v>0.24</c:v>
                </c:pt>
                <c:pt idx="26">
                  <c:v>0.24</c:v>
                </c:pt>
                <c:pt idx="27">
                  <c:v>0.24</c:v>
                </c:pt>
                <c:pt idx="28">
                  <c:v>0.24</c:v>
                </c:pt>
                <c:pt idx="29">
                  <c:v>0.23</c:v>
                </c:pt>
                <c:pt idx="30">
                  <c:v>0.23</c:v>
                </c:pt>
                <c:pt idx="31">
                  <c:v>0.23</c:v>
                </c:pt>
                <c:pt idx="32">
                  <c:v>0.23</c:v>
                </c:pt>
                <c:pt idx="33">
                  <c:v>0.245</c:v>
                </c:pt>
                <c:pt idx="34">
                  <c:v>0.245</c:v>
                </c:pt>
                <c:pt idx="35">
                  <c:v>0.245</c:v>
                </c:pt>
                <c:pt idx="36">
                  <c:v>0.245</c:v>
                </c:pt>
                <c:pt idx="37">
                  <c:v>0.245</c:v>
                </c:pt>
                <c:pt idx="38">
                  <c:v>0.245</c:v>
                </c:pt>
                <c:pt idx="39">
                  <c:v>0.25</c:v>
                </c:pt>
                <c:pt idx="40">
                  <c:v>0.3</c:v>
                </c:pt>
                <c:pt idx="41">
                  <c:v>0.3</c:v>
                </c:pt>
                <c:pt idx="42">
                  <c:v>0.3</c:v>
                </c:pt>
                <c:pt idx="43">
                  <c:v>0.3</c:v>
                </c:pt>
                <c:pt idx="44">
                  <c:v>0.25</c:v>
                </c:pt>
                <c:pt idx="45">
                  <c:v>0.25</c:v>
                </c:pt>
                <c:pt idx="46">
                  <c:v>0.25</c:v>
                </c:pt>
                <c:pt idx="47">
                  <c:v>0.25</c:v>
                </c:pt>
                <c:pt idx="48">
                  <c:v>0.245</c:v>
                </c:pt>
                <c:pt idx="49">
                  <c:v>0.245</c:v>
                </c:pt>
                <c:pt idx="50">
                  <c:v>0.25</c:v>
                </c:pt>
                <c:pt idx="51">
                  <c:v>0.27</c:v>
                </c:pt>
                <c:pt idx="52">
                  <c:v>0.27</c:v>
                </c:pt>
                <c:pt idx="53">
                  <c:v>0.27</c:v>
                </c:pt>
                <c:pt idx="54">
                  <c:v>0.28000000000000003</c:v>
                </c:pt>
                <c:pt idx="55">
                  <c:v>0.28000000000000003</c:v>
                </c:pt>
                <c:pt idx="56">
                  <c:v>0.28000000000000003</c:v>
                </c:pt>
                <c:pt idx="57">
                  <c:v>0.28000000000000003</c:v>
                </c:pt>
                <c:pt idx="58">
                  <c:v>0.28000000000000003</c:v>
                </c:pt>
                <c:pt idx="59">
                  <c:v>0.28000000000000003</c:v>
                </c:pt>
                <c:pt idx="60">
                  <c:v>0.28000000000000003</c:v>
                </c:pt>
                <c:pt idx="61">
                  <c:v>0.26500000000000001</c:v>
                </c:pt>
                <c:pt idx="62">
                  <c:v>0.26500000000000001</c:v>
                </c:pt>
                <c:pt idx="63">
                  <c:v>0.28000000000000003</c:v>
                </c:pt>
                <c:pt idx="64">
                  <c:v>0.28000000000000003</c:v>
                </c:pt>
                <c:pt idx="65">
                  <c:v>0.28000000000000003</c:v>
                </c:pt>
                <c:pt idx="66">
                  <c:v>0.28000000000000003</c:v>
                </c:pt>
                <c:pt idx="67">
                  <c:v>0.28000000000000003</c:v>
                </c:pt>
                <c:pt idx="68">
                  <c:v>0.27</c:v>
                </c:pt>
                <c:pt idx="69">
                  <c:v>0.25</c:v>
                </c:pt>
                <c:pt idx="70">
                  <c:v>0.25</c:v>
                </c:pt>
                <c:pt idx="71">
                  <c:v>0.25</c:v>
                </c:pt>
                <c:pt idx="72">
                  <c:v>0.25</c:v>
                </c:pt>
                <c:pt idx="73">
                  <c:v>0.26500000000000001</c:v>
                </c:pt>
                <c:pt idx="74">
                  <c:v>0.26500000000000001</c:v>
                </c:pt>
                <c:pt idx="75">
                  <c:v>0.255</c:v>
                </c:pt>
                <c:pt idx="76">
                  <c:v>0.26500000000000001</c:v>
                </c:pt>
                <c:pt idx="77">
                  <c:v>0.27</c:v>
                </c:pt>
                <c:pt idx="78">
                  <c:v>0.27</c:v>
                </c:pt>
                <c:pt idx="79">
                  <c:v>0.27</c:v>
                </c:pt>
                <c:pt idx="80">
                  <c:v>0.28000000000000003</c:v>
                </c:pt>
                <c:pt idx="81">
                  <c:v>0.28000000000000003</c:v>
                </c:pt>
                <c:pt idx="82">
                  <c:v>0.28000000000000003</c:v>
                </c:pt>
                <c:pt idx="83">
                  <c:v>0.27</c:v>
                </c:pt>
                <c:pt idx="84">
                  <c:v>0.28000000000000003</c:v>
                </c:pt>
                <c:pt idx="85">
                  <c:v>0.28000000000000003</c:v>
                </c:pt>
                <c:pt idx="86">
                  <c:v>0.28000000000000003</c:v>
                </c:pt>
                <c:pt idx="87">
                  <c:v>0.28000000000000003</c:v>
                </c:pt>
                <c:pt idx="88">
                  <c:v>0.28000000000000003</c:v>
                </c:pt>
                <c:pt idx="89">
                  <c:v>0.25</c:v>
                </c:pt>
                <c:pt idx="90">
                  <c:v>0.24</c:v>
                </c:pt>
                <c:pt idx="91">
                  <c:v>0.23</c:v>
                </c:pt>
                <c:pt idx="92">
                  <c:v>0.27</c:v>
                </c:pt>
                <c:pt idx="93">
                  <c:v>0.26500000000000001</c:v>
                </c:pt>
                <c:pt idx="94">
                  <c:v>0.26500000000000001</c:v>
                </c:pt>
                <c:pt idx="95">
                  <c:v>0.26500000000000001</c:v>
                </c:pt>
                <c:pt idx="96">
                  <c:v>0.27</c:v>
                </c:pt>
                <c:pt idx="97">
                  <c:v>0.27</c:v>
                </c:pt>
                <c:pt idx="98">
                  <c:v>0.245</c:v>
                </c:pt>
                <c:pt idx="99">
                  <c:v>0.23499999999999999</c:v>
                </c:pt>
                <c:pt idx="100">
                  <c:v>0.22500000000000001</c:v>
                </c:pt>
                <c:pt idx="101">
                  <c:v>0.22500000000000001</c:v>
                </c:pt>
                <c:pt idx="102">
                  <c:v>0.22500000000000001</c:v>
                </c:pt>
                <c:pt idx="103">
                  <c:v>0.22500000000000001</c:v>
                </c:pt>
                <c:pt idx="104">
                  <c:v>0.22</c:v>
                </c:pt>
                <c:pt idx="105">
                  <c:v>0.22500000000000001</c:v>
                </c:pt>
                <c:pt idx="106">
                  <c:v>0.28000000000000003</c:v>
                </c:pt>
                <c:pt idx="107">
                  <c:v>0.28000000000000003</c:v>
                </c:pt>
                <c:pt idx="108">
                  <c:v>0.28999999999999998</c:v>
                </c:pt>
                <c:pt idx="109">
                  <c:v>0.30499999999999999</c:v>
                </c:pt>
                <c:pt idx="110">
                  <c:v>0.3</c:v>
                </c:pt>
                <c:pt idx="111">
                  <c:v>0.33500000000000002</c:v>
                </c:pt>
                <c:pt idx="112">
                  <c:v>0.34</c:v>
                </c:pt>
                <c:pt idx="113">
                  <c:v>0.31</c:v>
                </c:pt>
                <c:pt idx="114">
                  <c:v>0.31</c:v>
                </c:pt>
                <c:pt idx="115">
                  <c:v>0.31</c:v>
                </c:pt>
                <c:pt idx="116">
                  <c:v>0.32</c:v>
                </c:pt>
                <c:pt idx="117">
                  <c:v>0.33</c:v>
                </c:pt>
                <c:pt idx="118">
                  <c:v>0.34</c:v>
                </c:pt>
                <c:pt idx="119">
                  <c:v>0.34</c:v>
                </c:pt>
                <c:pt idx="120">
                  <c:v>0.32500000000000001</c:v>
                </c:pt>
                <c:pt idx="121">
                  <c:v>0.32500000000000001</c:v>
                </c:pt>
                <c:pt idx="122">
                  <c:v>0.3</c:v>
                </c:pt>
                <c:pt idx="123">
                  <c:v>0.3</c:v>
                </c:pt>
                <c:pt idx="124">
                  <c:v>0.29499999999999998</c:v>
                </c:pt>
                <c:pt idx="125">
                  <c:v>0.28999999999999998</c:v>
                </c:pt>
                <c:pt idx="126">
                  <c:v>0.32</c:v>
                </c:pt>
                <c:pt idx="127">
                  <c:v>0.32</c:v>
                </c:pt>
                <c:pt idx="128">
                  <c:v>0.32</c:v>
                </c:pt>
                <c:pt idx="129">
                  <c:v>0.32</c:v>
                </c:pt>
                <c:pt idx="130">
                  <c:v>0.28499999999999998</c:v>
                </c:pt>
                <c:pt idx="131">
                  <c:v>0.3</c:v>
                </c:pt>
                <c:pt idx="132">
                  <c:v>0.28999999999999998</c:v>
                </c:pt>
                <c:pt idx="133">
                  <c:v>0.33500000000000002</c:v>
                </c:pt>
                <c:pt idx="134">
                  <c:v>0.33500000000000002</c:v>
                </c:pt>
                <c:pt idx="135">
                  <c:v>0.34</c:v>
                </c:pt>
                <c:pt idx="136">
                  <c:v>0.34</c:v>
                </c:pt>
                <c:pt idx="137">
                  <c:v>0.35</c:v>
                </c:pt>
                <c:pt idx="138">
                  <c:v>0.35</c:v>
                </c:pt>
                <c:pt idx="139">
                  <c:v>0.35</c:v>
                </c:pt>
                <c:pt idx="140">
                  <c:v>0.34499999999999997</c:v>
                </c:pt>
                <c:pt idx="141">
                  <c:v>0.35</c:v>
                </c:pt>
                <c:pt idx="142">
                  <c:v>0.315</c:v>
                </c:pt>
                <c:pt idx="143">
                  <c:v>0.315</c:v>
                </c:pt>
                <c:pt idx="144">
                  <c:v>0.34</c:v>
                </c:pt>
                <c:pt idx="145">
                  <c:v>0.29499999999999998</c:v>
                </c:pt>
                <c:pt idx="146">
                  <c:v>0.29499999999999998</c:v>
                </c:pt>
                <c:pt idx="147">
                  <c:v>0.3</c:v>
                </c:pt>
                <c:pt idx="148">
                  <c:v>0.3</c:v>
                </c:pt>
                <c:pt idx="149">
                  <c:v>0.28999999999999998</c:v>
                </c:pt>
                <c:pt idx="150">
                  <c:v>0.28999999999999998</c:v>
                </c:pt>
                <c:pt idx="151">
                  <c:v>0.28000000000000003</c:v>
                </c:pt>
                <c:pt idx="152">
                  <c:v>0.28000000000000003</c:v>
                </c:pt>
                <c:pt idx="153">
                  <c:v>0.28000000000000003</c:v>
                </c:pt>
                <c:pt idx="154">
                  <c:v>0.27</c:v>
                </c:pt>
                <c:pt idx="155">
                  <c:v>0.27</c:v>
                </c:pt>
                <c:pt idx="156">
                  <c:v>0.26500000000000001</c:v>
                </c:pt>
                <c:pt idx="157">
                  <c:v>0.26500000000000001</c:v>
                </c:pt>
                <c:pt idx="158">
                  <c:v>0.27500000000000002</c:v>
                </c:pt>
                <c:pt idx="159">
                  <c:v>0.27</c:v>
                </c:pt>
                <c:pt idx="160">
                  <c:v>0.28499999999999998</c:v>
                </c:pt>
                <c:pt idx="161">
                  <c:v>0.28499999999999998</c:v>
                </c:pt>
                <c:pt idx="162">
                  <c:v>0.27</c:v>
                </c:pt>
                <c:pt idx="163">
                  <c:v>0.27</c:v>
                </c:pt>
                <c:pt idx="164">
                  <c:v>0.27</c:v>
                </c:pt>
                <c:pt idx="165">
                  <c:v>0.28499999999999998</c:v>
                </c:pt>
                <c:pt idx="166">
                  <c:v>0.3</c:v>
                </c:pt>
                <c:pt idx="167">
                  <c:v>0.28000000000000003</c:v>
                </c:pt>
                <c:pt idx="168">
                  <c:v>0.3</c:v>
                </c:pt>
                <c:pt idx="169">
                  <c:v>0.33</c:v>
                </c:pt>
                <c:pt idx="170">
                  <c:v>0.33</c:v>
                </c:pt>
                <c:pt idx="171">
                  <c:v>0.33</c:v>
                </c:pt>
                <c:pt idx="172">
                  <c:v>0.32</c:v>
                </c:pt>
                <c:pt idx="173">
                  <c:v>0.32</c:v>
                </c:pt>
                <c:pt idx="174">
                  <c:v>0.32</c:v>
                </c:pt>
                <c:pt idx="175">
                  <c:v>0.3</c:v>
                </c:pt>
                <c:pt idx="176">
                  <c:v>0.3</c:v>
                </c:pt>
                <c:pt idx="177">
                  <c:v>0.28000000000000003</c:v>
                </c:pt>
                <c:pt idx="178">
                  <c:v>0.28000000000000003</c:v>
                </c:pt>
                <c:pt idx="179">
                  <c:v>0.29499999999999998</c:v>
                </c:pt>
                <c:pt idx="180">
                  <c:v>0.28999999999999998</c:v>
                </c:pt>
                <c:pt idx="181">
                  <c:v>0.3</c:v>
                </c:pt>
                <c:pt idx="182">
                  <c:v>0.33500000000000002</c:v>
                </c:pt>
                <c:pt idx="183">
                  <c:v>0.33500000000000002</c:v>
                </c:pt>
                <c:pt idx="184">
                  <c:v>0.3</c:v>
                </c:pt>
                <c:pt idx="185">
                  <c:v>0.34</c:v>
                </c:pt>
                <c:pt idx="186">
                  <c:v>0.34</c:v>
                </c:pt>
                <c:pt idx="187">
                  <c:v>0.34</c:v>
                </c:pt>
                <c:pt idx="188">
                  <c:v>0.32500000000000001</c:v>
                </c:pt>
                <c:pt idx="189">
                  <c:v>0.31</c:v>
                </c:pt>
                <c:pt idx="190">
                  <c:v>0.31</c:v>
                </c:pt>
                <c:pt idx="191">
                  <c:v>0.31</c:v>
                </c:pt>
                <c:pt idx="192">
                  <c:v>0.29499999999999998</c:v>
                </c:pt>
                <c:pt idx="193">
                  <c:v>0.29499999999999998</c:v>
                </c:pt>
                <c:pt idx="194">
                  <c:v>0.315</c:v>
                </c:pt>
                <c:pt idx="195">
                  <c:v>0.315</c:v>
                </c:pt>
                <c:pt idx="196">
                  <c:v>0.32</c:v>
                </c:pt>
                <c:pt idx="197">
                  <c:v>0.32</c:v>
                </c:pt>
                <c:pt idx="198">
                  <c:v>0.29499999999999998</c:v>
                </c:pt>
                <c:pt idx="199">
                  <c:v>0.28999999999999998</c:v>
                </c:pt>
                <c:pt idx="200">
                  <c:v>0.3</c:v>
                </c:pt>
                <c:pt idx="201">
                  <c:v>0.3</c:v>
                </c:pt>
                <c:pt idx="202">
                  <c:v>0.28999999999999998</c:v>
                </c:pt>
                <c:pt idx="203">
                  <c:v>0.28000000000000003</c:v>
                </c:pt>
                <c:pt idx="204">
                  <c:v>0.28000000000000003</c:v>
                </c:pt>
                <c:pt idx="205">
                  <c:v>0.28000000000000003</c:v>
                </c:pt>
                <c:pt idx="206">
                  <c:v>0.28000000000000003</c:v>
                </c:pt>
                <c:pt idx="207">
                  <c:v>0.28000000000000003</c:v>
                </c:pt>
                <c:pt idx="208">
                  <c:v>0.27500000000000002</c:v>
                </c:pt>
                <c:pt idx="209">
                  <c:v>0.27500000000000002</c:v>
                </c:pt>
                <c:pt idx="210">
                  <c:v>0.28999999999999998</c:v>
                </c:pt>
                <c:pt idx="211">
                  <c:v>0.28000000000000003</c:v>
                </c:pt>
                <c:pt idx="212">
                  <c:v>0.27500000000000002</c:v>
                </c:pt>
                <c:pt idx="213">
                  <c:v>0.27500000000000002</c:v>
                </c:pt>
                <c:pt idx="214">
                  <c:v>0.27500000000000002</c:v>
                </c:pt>
                <c:pt idx="215">
                  <c:v>0.27500000000000002</c:v>
                </c:pt>
                <c:pt idx="216">
                  <c:v>0.27500000000000002</c:v>
                </c:pt>
                <c:pt idx="217">
                  <c:v>0.27500000000000002</c:v>
                </c:pt>
                <c:pt idx="218">
                  <c:v>0.30499999999999999</c:v>
                </c:pt>
                <c:pt idx="219">
                  <c:v>0.31</c:v>
                </c:pt>
                <c:pt idx="220">
                  <c:v>0.28999999999999998</c:v>
                </c:pt>
                <c:pt idx="221">
                  <c:v>0.28999999999999998</c:v>
                </c:pt>
                <c:pt idx="222">
                  <c:v>0.3</c:v>
                </c:pt>
                <c:pt idx="223">
                  <c:v>0.29499999999999998</c:v>
                </c:pt>
                <c:pt idx="224">
                  <c:v>0.29499999999999998</c:v>
                </c:pt>
                <c:pt idx="225">
                  <c:v>0.3</c:v>
                </c:pt>
                <c:pt idx="226">
                  <c:v>0.27500000000000002</c:v>
                </c:pt>
                <c:pt idx="227">
                  <c:v>0.3</c:v>
                </c:pt>
                <c:pt idx="228">
                  <c:v>0.28499999999999998</c:v>
                </c:pt>
                <c:pt idx="229">
                  <c:v>0.31</c:v>
                </c:pt>
                <c:pt idx="230">
                  <c:v>0.33</c:v>
                </c:pt>
                <c:pt idx="231">
                  <c:v>0.33</c:v>
                </c:pt>
                <c:pt idx="232">
                  <c:v>0.33</c:v>
                </c:pt>
                <c:pt idx="233">
                  <c:v>0.32</c:v>
                </c:pt>
                <c:pt idx="234">
                  <c:v>0.32</c:v>
                </c:pt>
                <c:pt idx="235">
                  <c:v>0.32</c:v>
                </c:pt>
                <c:pt idx="236">
                  <c:v>0.34</c:v>
                </c:pt>
                <c:pt idx="237">
                  <c:v>0.32</c:v>
                </c:pt>
                <c:pt idx="238">
                  <c:v>0.34</c:v>
                </c:pt>
                <c:pt idx="239">
                  <c:v>0.34</c:v>
                </c:pt>
                <c:pt idx="240">
                  <c:v>0.34</c:v>
                </c:pt>
                <c:pt idx="241">
                  <c:v>0.34</c:v>
                </c:pt>
                <c:pt idx="242">
                  <c:v>0.35</c:v>
                </c:pt>
                <c:pt idx="243">
                  <c:v>0.31</c:v>
                </c:pt>
                <c:pt idx="244">
                  <c:v>0.31</c:v>
                </c:pt>
                <c:pt idx="245">
                  <c:v>0.31</c:v>
                </c:pt>
                <c:pt idx="246">
                  <c:v>0.31</c:v>
                </c:pt>
                <c:pt idx="247">
                  <c:v>0.31</c:v>
                </c:pt>
                <c:pt idx="248">
                  <c:v>0.31</c:v>
                </c:pt>
                <c:pt idx="249">
                  <c:v>0.34499999999999997</c:v>
                </c:pt>
                <c:pt idx="250">
                  <c:v>0.34499999999999997</c:v>
                </c:pt>
              </c:numCache>
            </c:numRef>
          </c:val>
          <c:smooth val="0"/>
          <c:extLst>
            <c:ext xmlns:c16="http://schemas.microsoft.com/office/drawing/2014/chart" uri="{C3380CC4-5D6E-409C-BE32-E72D297353CC}">
              <c16:uniqueId val="{00000000-83CC-4353-9CD9-C87C12217971}"/>
            </c:ext>
          </c:extLst>
        </c:ser>
        <c:dLbls>
          <c:showLegendKey val="0"/>
          <c:showVal val="0"/>
          <c:showCatName val="0"/>
          <c:showSerName val="0"/>
          <c:showPercent val="0"/>
          <c:showBubbleSize val="0"/>
        </c:dLbls>
        <c:smooth val="0"/>
        <c:axId val="1279164736"/>
        <c:axId val="1317690400"/>
      </c:lineChart>
      <c:dateAx>
        <c:axId val="1279164736"/>
        <c:scaling>
          <c:orientation val="minMax"/>
        </c:scaling>
        <c:delete val="1"/>
        <c:axPos val="b"/>
        <c:numFmt formatCode="m/d/yyyy" sourceLinked="1"/>
        <c:majorTickMark val="out"/>
        <c:minorTickMark val="none"/>
        <c:tickLblPos val="nextTo"/>
        <c:crossAx val="1317690400"/>
        <c:crosses val="autoZero"/>
        <c:auto val="1"/>
        <c:lblOffset val="100"/>
        <c:baseTimeUnit val="days"/>
      </c:dateAx>
      <c:valAx>
        <c:axId val="13176904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164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938488022014323E-2"/>
          <c:y val="0.22039695748074128"/>
          <c:w val="1.1845359339570347E-2"/>
          <c:h val="2.4290521368960129E-2"/>
        </c:manualLayout>
      </c:layout>
      <c:barChart>
        <c:barDir val="col"/>
        <c:grouping val="clustered"/>
        <c:varyColors val="0"/>
        <c:ser>
          <c:idx val="0"/>
          <c:order val="0"/>
          <c:tx>
            <c:strRef>
              <c:f>Annual!$O$39</c:f>
              <c:strCache>
                <c:ptCount val="1"/>
                <c:pt idx="0">
                  <c:v>Annual Adjusted EBITDA (US$ MM)</c:v>
                </c:pt>
              </c:strCache>
            </c:strRef>
          </c:tx>
          <c:spPr>
            <a:solidFill>
              <a:srgbClr val="093966"/>
            </a:solidFill>
            <a:ln>
              <a:noFill/>
            </a:ln>
            <a:effectLst/>
          </c:spPr>
          <c:invertIfNegative val="0"/>
          <c:cat>
            <c:numRef>
              <c:f>Annual!$P$40:$P$46</c:f>
              <c:numCache>
                <c:formatCode>General</c:formatCode>
                <c:ptCount val="7"/>
                <c:pt idx="0">
                  <c:v>2017</c:v>
                </c:pt>
                <c:pt idx="1">
                  <c:v>2018</c:v>
                </c:pt>
                <c:pt idx="2">
                  <c:v>2019</c:v>
                </c:pt>
                <c:pt idx="3">
                  <c:v>2020</c:v>
                </c:pt>
                <c:pt idx="4">
                  <c:v>2021</c:v>
                </c:pt>
                <c:pt idx="5">
                  <c:v>2022</c:v>
                </c:pt>
                <c:pt idx="6">
                  <c:v>2023</c:v>
                </c:pt>
              </c:numCache>
            </c:numRef>
          </c:cat>
          <c:val>
            <c:numRef>
              <c:f>Annual!$O$40:$O$46</c:f>
              <c:numCache>
                <c:formatCode>_("$"* #,##0.000_);_("$"* \(#,##0.000\);_("$"* "-"??_);_(@_)</c:formatCode>
                <c:ptCount val="7"/>
                <c:pt idx="0">
                  <c:v>-0.60513099999999997</c:v>
                </c:pt>
                <c:pt idx="1">
                  <c:v>-0.16111200000000001</c:v>
                </c:pt>
                <c:pt idx="2">
                  <c:v>0.90756000000000003</c:v>
                </c:pt>
                <c:pt idx="3">
                  <c:v>0.46202799999999999</c:v>
                </c:pt>
                <c:pt idx="4">
                  <c:v>4.4879999999999998E-3</c:v>
                </c:pt>
                <c:pt idx="5">
                  <c:v>0.65832199999999996</c:v>
                </c:pt>
                <c:pt idx="6">
                  <c:v>1.477571</c:v>
                </c:pt>
              </c:numCache>
            </c:numRef>
          </c:val>
          <c:extLst>
            <c:ext xmlns:c16="http://schemas.microsoft.com/office/drawing/2014/chart" uri="{C3380CC4-5D6E-409C-BE32-E72D297353CC}">
              <c16:uniqueId val="{00000000-0CC7-4AB3-A94F-28E07A743138}"/>
            </c:ext>
          </c:extLst>
        </c:ser>
        <c:dLbls>
          <c:showLegendKey val="0"/>
          <c:showVal val="0"/>
          <c:showCatName val="0"/>
          <c:showSerName val="0"/>
          <c:showPercent val="0"/>
          <c:showBubbleSize val="0"/>
        </c:dLbls>
        <c:gapWidth val="219"/>
        <c:overlap val="-27"/>
        <c:axId val="340479039"/>
        <c:axId val="340462815"/>
      </c:barChart>
      <c:dateAx>
        <c:axId val="340479039"/>
        <c:scaling>
          <c:orientation val="minMax"/>
        </c:scaling>
        <c:delete val="1"/>
        <c:axPos val="b"/>
        <c:numFmt formatCode="General" sourceLinked="1"/>
        <c:majorTickMark val="none"/>
        <c:minorTickMark val="none"/>
        <c:tickLblPos val="low"/>
        <c:crossAx val="340462815"/>
        <c:crosses val="autoZero"/>
        <c:auto val="0"/>
        <c:lblOffset val="100"/>
        <c:baseTimeUnit val="days"/>
      </c:dateAx>
      <c:valAx>
        <c:axId val="340462815"/>
        <c:scaling>
          <c:orientation val="minMax"/>
        </c:scaling>
        <c:delete val="1"/>
        <c:axPos val="l"/>
        <c:numFmt formatCode="_(&quot;$&quot;* #,##0.000_);_(&quot;$&quot;* \(#,##0.000\);_(&quot;$&quot;* &quot;-&quot;??_);_(@_)" sourceLinked="1"/>
        <c:majorTickMark val="none"/>
        <c:minorTickMark val="none"/>
        <c:tickLblPos val="nextTo"/>
        <c:crossAx val="340479039"/>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78545739196936E-2"/>
          <c:y val="7.299723709768445E-2"/>
          <c:w val="0.94960553797982061"/>
          <c:h val="0.86193607209483036"/>
        </c:manualLayout>
      </c:layout>
      <c:barChart>
        <c:barDir val="col"/>
        <c:grouping val="clustered"/>
        <c:varyColors val="0"/>
        <c:dLbls>
          <c:showLegendKey val="0"/>
          <c:showVal val="0"/>
          <c:showCatName val="0"/>
          <c:showSerName val="0"/>
          <c:showPercent val="0"/>
          <c:showBubbleSize val="0"/>
        </c:dLbls>
        <c:gapWidth val="45"/>
        <c:overlap val="100"/>
        <c:axId val="594734576"/>
        <c:axId val="594739168"/>
      </c:barChart>
      <c:catAx>
        <c:axId val="594734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94739168"/>
        <c:crosses val="autoZero"/>
        <c:auto val="1"/>
        <c:lblAlgn val="ctr"/>
        <c:lblOffset val="100"/>
        <c:noMultiLvlLbl val="0"/>
      </c:catAx>
      <c:valAx>
        <c:axId val="594739168"/>
        <c:scaling>
          <c:orientation val="minMax"/>
        </c:scaling>
        <c:delete val="1"/>
        <c:axPos val="l"/>
        <c:numFmt formatCode="_(&quot;$&quot;* #,##0.00_);_(&quot;$&quot;* \(#,##0.00\);_(&quot;$&quot;* &quot;-&quot;??_);_(@_)" sourceLinked="0"/>
        <c:majorTickMark val="none"/>
        <c:minorTickMark val="none"/>
        <c:tickLblPos val="nextTo"/>
        <c:crossAx val="5947345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9797150057358E-2"/>
          <c:y val="6.8436376446696289E-3"/>
          <c:w val="0.97030754539045361"/>
          <c:h val="0.90262297495801791"/>
        </c:manualLayout>
      </c:layout>
      <c:barChart>
        <c:barDir val="col"/>
        <c:grouping val="stacked"/>
        <c:varyColors val="0"/>
        <c:ser>
          <c:idx val="1"/>
          <c:order val="0"/>
          <c:tx>
            <c:strRef>
              <c:f>Annual!$L$39</c:f>
              <c:strCache>
                <c:ptCount val="1"/>
                <c:pt idx="0">
                  <c:v>Year</c:v>
                </c:pt>
              </c:strCache>
            </c:strRef>
          </c:tx>
          <c:spPr>
            <a:solidFill>
              <a:srgbClr val="093966"/>
            </a:solidFill>
            <a:ln>
              <a:noFill/>
            </a:ln>
            <a:effectLst/>
          </c:spPr>
          <c:invertIfNegative val="0"/>
          <c:dLbls>
            <c:dLbl>
              <c:idx val="0"/>
              <c:layout>
                <c:manualLayout>
                  <c:x val="2.1108989870011643E-3"/>
                  <c:y val="-0.17092770371007232"/>
                </c:manualLayout>
              </c:layout>
              <c:tx>
                <c:rich>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$10.4</a:t>
                    </a:r>
                  </a:p>
                </c:rich>
              </c:tx>
              <c:numFmt formatCode="_(&quot;$&quot;* #,##0.00_);_(&quot;$&quot;* \(#,##0.00\);_(&quot;$&quot;* &quot;-&quot;??_);_(@_)"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3E2F-4F12-84EF-5180D3C43139}"/>
                </c:ext>
              </c:extLst>
            </c:dLbl>
            <c:dLbl>
              <c:idx val="1"/>
              <c:layout>
                <c:manualLayout>
                  <c:x val="0"/>
                  <c:y val="-0.26593280692395721"/>
                </c:manualLayout>
              </c:layout>
              <c:tx>
                <c:rich>
                  <a:bodyPr/>
                  <a:lstStyle/>
                  <a:p>
                    <a:r>
                      <a:rPr lang="en-US"/>
                      <a:t>$</a:t>
                    </a:r>
                    <a:fld id="{8FEC93A7-8FD3-4186-B8F6-BD9A08D2E913}"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2F-4F12-84EF-5180D3C43139}"/>
                </c:ext>
              </c:extLst>
            </c:dLbl>
            <c:dLbl>
              <c:idx val="2"/>
              <c:layout>
                <c:manualLayout>
                  <c:x val="2.7210651430075888E-3"/>
                  <c:y val="-0.26236707055982939"/>
                </c:manualLayout>
              </c:layout>
              <c:tx>
                <c:rich>
                  <a:bodyPr/>
                  <a:lstStyle/>
                  <a:p>
                    <a:r>
                      <a:rPr lang="en-US"/>
                      <a:t> $</a:t>
                    </a:r>
                    <a:fld id="{66C722D7-7807-405B-8ACD-56045F07C0B8}"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2F-4F12-84EF-5180D3C43139}"/>
                </c:ext>
              </c:extLst>
            </c:dLbl>
            <c:dLbl>
              <c:idx val="3"/>
              <c:layout>
                <c:manualLayout>
                  <c:x val="1.8183649541569252E-3"/>
                  <c:y val="-0.31130907369014793"/>
                </c:manualLayout>
              </c:layout>
              <c:tx>
                <c:rich>
                  <a:bodyPr/>
                  <a:lstStyle/>
                  <a:p>
                    <a:r>
                      <a:rPr lang="en-US"/>
                      <a:t>$21.2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E2F-4F12-84EF-5180D3C43139}"/>
                </c:ext>
              </c:extLst>
            </c:dLbl>
            <c:dLbl>
              <c:idx val="4"/>
              <c:layout>
                <c:manualLayout>
                  <c:x val="-7.7398735406580628E-17"/>
                  <c:y val="-0.408575288199689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2F-4F12-84EF-5180D3C43139}"/>
                </c:ext>
              </c:extLst>
            </c:dLbl>
            <c:dLbl>
              <c:idx val="5"/>
              <c:layout>
                <c:manualLayout>
                  <c:x val="0"/>
                  <c:y val="-0.37637423655334079"/>
                </c:manualLayout>
              </c:layout>
              <c:tx>
                <c:rich>
                  <a:bodyPr/>
                  <a:lstStyle/>
                  <a:p>
                    <a:r>
                      <a:rPr lang="en-US"/>
                      <a:t>$</a:t>
                    </a:r>
                    <a:fld id="{F3F256F3-1D7B-4EAE-82F6-62B61936E1AD}"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E2F-4F12-84EF-5180D3C43139}"/>
                </c:ext>
              </c:extLst>
            </c:dLbl>
            <c:dLbl>
              <c:idx val="6"/>
              <c:layout>
                <c:manualLayout>
                  <c:x val="0"/>
                  <c:y val="-0.37223825593187554"/>
                </c:manualLayout>
              </c:layout>
              <c:tx>
                <c:rich>
                  <a:bodyPr/>
                  <a:lstStyle/>
                  <a:p>
                    <a:r>
                      <a:rPr lang="en-US"/>
                      <a:t>$</a:t>
                    </a:r>
                    <a:fld id="{80F0997B-7BCB-4BC2-9255-CA163828A9E0}"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E2F-4F12-84EF-5180D3C43139}"/>
                </c:ext>
              </c:extLst>
            </c:dLbl>
            <c:dLbl>
              <c:idx val="7"/>
              <c:layout>
                <c:manualLayout>
                  <c:x val="-1.5479747081316126E-16"/>
                  <c:y val="-0.438413945875320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2F-4F12-84EF-5180D3C43139}"/>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Annual!$L$41:$L$48</c:f>
              <c:numCache>
                <c:formatCode>General</c:formatCode>
                <c:ptCount val="8"/>
                <c:pt idx="0">
                  <c:v>2018</c:v>
                </c:pt>
                <c:pt idx="1">
                  <c:v>2019</c:v>
                </c:pt>
                <c:pt idx="2">
                  <c:v>2020</c:v>
                </c:pt>
                <c:pt idx="3">
                  <c:v>2021</c:v>
                </c:pt>
                <c:pt idx="4">
                  <c:v>2022</c:v>
                </c:pt>
                <c:pt idx="5">
                  <c:v>2023</c:v>
                </c:pt>
                <c:pt idx="6">
                  <c:v>2024</c:v>
                </c:pt>
                <c:pt idx="7">
                  <c:v>2025</c:v>
                </c:pt>
              </c:numCache>
            </c:numRef>
          </c:cat>
          <c:val>
            <c:numRef>
              <c:f>Annual!$K$41:$K$48</c:f>
              <c:numCache>
                <c:formatCode>General</c:formatCode>
                <c:ptCount val="8"/>
                <c:pt idx="0">
                  <c:v>10.4</c:v>
                </c:pt>
                <c:pt idx="1">
                  <c:v>17.399999999999999</c:v>
                </c:pt>
                <c:pt idx="2">
                  <c:v>17.3</c:v>
                </c:pt>
                <c:pt idx="3">
                  <c:v>21.28</c:v>
                </c:pt>
                <c:pt idx="4" formatCode="_-&quot;$&quot;* #,##0.0_-;\-&quot;$&quot;* #,##0.0_-;_-&quot;$&quot;* &quot;-&quot;??_-;_-@_-">
                  <c:v>28.2</c:v>
                </c:pt>
                <c:pt idx="5">
                  <c:v>26.2</c:v>
                </c:pt>
                <c:pt idx="6" formatCode="0.0">
                  <c:v>25.760999999999999</c:v>
                </c:pt>
                <c:pt idx="7" formatCode="_-&quot;$&quot;* #,##0.0_-;\-&quot;$&quot;* #,##0.0_-;_-&quot;$&quot;* &quot;-&quot;??_-;_-@_-">
                  <c:v>31.5</c:v>
                </c:pt>
              </c:numCache>
            </c:numRef>
          </c:val>
          <c:extLst>
            <c:ext xmlns:c16="http://schemas.microsoft.com/office/drawing/2014/chart" uri="{C3380CC4-5D6E-409C-BE32-E72D297353CC}">
              <c16:uniqueId val="{00000008-3E2F-4F12-84EF-5180D3C43139}"/>
            </c:ext>
          </c:extLst>
        </c:ser>
        <c:dLbls>
          <c:showLegendKey val="0"/>
          <c:showVal val="0"/>
          <c:showCatName val="0"/>
          <c:showSerName val="0"/>
          <c:showPercent val="0"/>
          <c:showBubbleSize val="0"/>
        </c:dLbls>
        <c:gapWidth val="133"/>
        <c:overlap val="-2"/>
        <c:axId val="340523967"/>
        <c:axId val="340531871"/>
      </c:barChart>
      <c:catAx>
        <c:axId val="34052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40531871"/>
        <c:crosses val="autoZero"/>
        <c:auto val="1"/>
        <c:lblAlgn val="ctr"/>
        <c:lblOffset val="100"/>
        <c:noMultiLvlLbl val="0"/>
      </c:catAx>
      <c:valAx>
        <c:axId val="340531871"/>
        <c:scaling>
          <c:orientation val="minMax"/>
        </c:scaling>
        <c:delete val="1"/>
        <c:axPos val="l"/>
        <c:numFmt formatCode="General" sourceLinked="1"/>
        <c:majorTickMark val="none"/>
        <c:minorTickMark val="none"/>
        <c:tickLblPos val="nextTo"/>
        <c:crossAx val="34052396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Annual!$O$39</c:f>
              <c:strCache>
                <c:ptCount val="1"/>
                <c:pt idx="0">
                  <c:v>Annual Adjusted EBITDA (US$ MM)</c:v>
                </c:pt>
              </c:strCache>
            </c:strRef>
          </c:tx>
          <c:spPr>
            <a:solidFill>
              <a:srgbClr val="093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Annual!$P$41:$P$48</c:f>
              <c:numCache>
                <c:formatCode>General</c:formatCode>
                <c:ptCount val="8"/>
                <c:pt idx="0">
                  <c:v>2018</c:v>
                </c:pt>
                <c:pt idx="1">
                  <c:v>2019</c:v>
                </c:pt>
                <c:pt idx="2">
                  <c:v>2020</c:v>
                </c:pt>
                <c:pt idx="3">
                  <c:v>2021</c:v>
                </c:pt>
                <c:pt idx="4">
                  <c:v>2022</c:v>
                </c:pt>
                <c:pt idx="5">
                  <c:v>2023</c:v>
                </c:pt>
                <c:pt idx="6">
                  <c:v>2024</c:v>
                </c:pt>
                <c:pt idx="7">
                  <c:v>2025</c:v>
                </c:pt>
              </c:numCache>
            </c:numRef>
          </c:cat>
          <c:val>
            <c:numRef>
              <c:f>Annual!$O$41:$O$48</c:f>
              <c:numCache>
                <c:formatCode>_("$"* #,##0.00_);_("$"* \(#,##0.00\);_("$"* "-"??_);_(@_)</c:formatCode>
                <c:ptCount val="8"/>
                <c:pt idx="0">
                  <c:v>-0.16111200000000001</c:v>
                </c:pt>
                <c:pt idx="1">
                  <c:v>0.90756000000000003</c:v>
                </c:pt>
                <c:pt idx="2">
                  <c:v>0.46202799999999999</c:v>
                </c:pt>
                <c:pt idx="3">
                  <c:v>4.4879999999999998E-3</c:v>
                </c:pt>
                <c:pt idx="4">
                  <c:v>0.65832199999999996</c:v>
                </c:pt>
                <c:pt idx="5">
                  <c:v>1.477571</c:v>
                </c:pt>
                <c:pt idx="6">
                  <c:v>1.561761</c:v>
                </c:pt>
                <c:pt idx="7">
                  <c:v>2.046173</c:v>
                </c:pt>
              </c:numCache>
            </c:numRef>
          </c:val>
          <c:extLst>
            <c:ext xmlns:c16="http://schemas.microsoft.com/office/drawing/2014/chart" uri="{C3380CC4-5D6E-409C-BE32-E72D297353CC}">
              <c16:uniqueId val="{00000000-BCC6-4420-9986-E42EF2B76C87}"/>
            </c:ext>
          </c:extLst>
        </c:ser>
        <c:dLbls>
          <c:showLegendKey val="0"/>
          <c:showVal val="0"/>
          <c:showCatName val="0"/>
          <c:showSerName val="0"/>
          <c:showPercent val="0"/>
          <c:showBubbleSize val="0"/>
        </c:dLbls>
        <c:gapWidth val="219"/>
        <c:overlap val="-27"/>
        <c:axId val="340479039"/>
        <c:axId val="340462815"/>
      </c:barChart>
      <c:dateAx>
        <c:axId val="340479039"/>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b" anchorCtr="0"/>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40462815"/>
        <c:crosses val="autoZero"/>
        <c:auto val="0"/>
        <c:lblOffset val="100"/>
        <c:baseTimeUnit val="days"/>
      </c:dateAx>
      <c:valAx>
        <c:axId val="340462815"/>
        <c:scaling>
          <c:orientation val="minMax"/>
        </c:scaling>
        <c:delete val="1"/>
        <c:axPos val="l"/>
        <c:numFmt formatCode="_(&quot;$&quot;* #,##0.00_);_(&quot;$&quot;* \(#,##0.00\);_(&quot;$&quot;* &quot;-&quot;??_);_(@_)" sourceLinked="1"/>
        <c:majorTickMark val="none"/>
        <c:minorTickMark val="none"/>
        <c:tickLblPos val="nextTo"/>
        <c:crossAx val="3404790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78545739196936E-2"/>
          <c:y val="7.299723709768445E-2"/>
          <c:w val="0.94960553797982061"/>
          <c:h val="0.86193607209483036"/>
        </c:manualLayout>
      </c:layout>
      <c:barChart>
        <c:barDir val="col"/>
        <c:grouping val="clustered"/>
        <c:varyColors val="0"/>
        <c:ser>
          <c:idx val="0"/>
          <c:order val="0"/>
          <c:tx>
            <c:strRef>
              <c:f>Quarterly!$C$68</c:f>
              <c:strCache>
                <c:ptCount val="1"/>
                <c:pt idx="0">
                  <c:v>Quarterly Revenue (US$ MM)</c:v>
                </c:pt>
              </c:strCache>
            </c:strRef>
          </c:tx>
          <c:spPr>
            <a:solidFill>
              <a:srgbClr val="093966"/>
            </a:solidFill>
            <a:ln>
              <a:noFill/>
            </a:ln>
            <a:effectLst/>
          </c:spPr>
          <c:invertIfNegative val="0"/>
          <c:dLbls>
            <c:numFmt formatCode="&quot;$&quot;0.0"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Quarterly!$D$84:$D$104</c:f>
              <c:strCache>
                <c:ptCount val="21"/>
                <c:pt idx="0">
                  <c:v>Q4/20</c:v>
                </c:pt>
                <c:pt idx="1">
                  <c:v>Q1/21</c:v>
                </c:pt>
                <c:pt idx="2">
                  <c:v>Q2/21</c:v>
                </c:pt>
                <c:pt idx="3">
                  <c:v>Q3/21</c:v>
                </c:pt>
                <c:pt idx="4">
                  <c:v>Q4/21</c:v>
                </c:pt>
                <c:pt idx="5">
                  <c:v>Q1/22</c:v>
                </c:pt>
                <c:pt idx="6">
                  <c:v>Q2/22</c:v>
                </c:pt>
                <c:pt idx="7">
                  <c:v>Q3/22</c:v>
                </c:pt>
                <c:pt idx="8">
                  <c:v>Q4/22</c:v>
                </c:pt>
                <c:pt idx="9">
                  <c:v>Q1/23</c:v>
                </c:pt>
                <c:pt idx="10">
                  <c:v>Q2/23</c:v>
                </c:pt>
                <c:pt idx="11">
                  <c:v>Q3/23</c:v>
                </c:pt>
                <c:pt idx="12">
                  <c:v>Q4/23</c:v>
                </c:pt>
                <c:pt idx="13">
                  <c:v>Q1/24</c:v>
                </c:pt>
                <c:pt idx="14">
                  <c:v>Q2/24</c:v>
                </c:pt>
                <c:pt idx="15">
                  <c:v>Q3/24</c:v>
                </c:pt>
                <c:pt idx="16">
                  <c:v>Q4/24</c:v>
                </c:pt>
                <c:pt idx="17">
                  <c:v>Q1/25</c:v>
                </c:pt>
                <c:pt idx="18">
                  <c:v>Q2/25</c:v>
                </c:pt>
                <c:pt idx="19">
                  <c:v>Q3/25</c:v>
                </c:pt>
                <c:pt idx="20">
                  <c:v>Q4/25</c:v>
                </c:pt>
              </c:strCache>
            </c:strRef>
          </c:cat>
          <c:val>
            <c:numRef>
              <c:f>Quarterly!$C$84:$C$104</c:f>
              <c:numCache>
                <c:formatCode>General</c:formatCode>
                <c:ptCount val="21"/>
                <c:pt idx="0">
                  <c:v>4.4000000000000004</c:v>
                </c:pt>
                <c:pt idx="1">
                  <c:v>5.0199999999999996</c:v>
                </c:pt>
                <c:pt idx="2">
                  <c:v>5.085</c:v>
                </c:pt>
                <c:pt idx="3">
                  <c:v>5.2629999999999999</c:v>
                </c:pt>
                <c:pt idx="4" formatCode="_(* #,##0.000_);_(* \(#,##0.000\);_(* &quot;-&quot;??_);_(@_)">
                  <c:v>5.9102569999999996</c:v>
                </c:pt>
                <c:pt idx="5" formatCode="_(* #,##0.000_);_(* \(#,##0.000\);_(* &quot;-&quot;??_);_(@_)">
                  <c:v>7.2966090000000001</c:v>
                </c:pt>
                <c:pt idx="6" formatCode="_(* #,##0.000_);_(* \(#,##0.000\);_(* &quot;-&quot;??_);_(@_)">
                  <c:v>6.986758</c:v>
                </c:pt>
                <c:pt idx="7" formatCode="_(* #,##0.000_);_(* \(#,##0.000\);_(* &quot;-&quot;??_);_(@_)">
                  <c:v>7.1416539999999999</c:v>
                </c:pt>
                <c:pt idx="8" formatCode="_(* #,##0.000_);_(* \(#,##0.000\);_(* &quot;-&quot;??_);_(@_)">
                  <c:v>6.7800830000000003</c:v>
                </c:pt>
                <c:pt idx="9" formatCode="_(* #,##0.000_);_(* \(#,##0.000\);_(* &quot;-&quot;??_);_(@_)">
                  <c:v>6.3960759999999999</c:v>
                </c:pt>
                <c:pt idx="10" formatCode="_(* #,##0.000_);_(* \(#,##0.000\);_(* &quot;-&quot;??_);_(@_)">
                  <c:v>6.6773600000000002</c:v>
                </c:pt>
                <c:pt idx="11" formatCode="_(* #,##0.000_);_(* \(#,##0.000\);_(* &quot;-&quot;??_);_(@_)">
                  <c:v>6.5537239999999999</c:v>
                </c:pt>
                <c:pt idx="12" formatCode="_(* #,##0.000_);_(* \(#,##0.000\);_(* &quot;-&quot;??_);_(@_)">
                  <c:v>6.5518650000000003</c:v>
                </c:pt>
                <c:pt idx="13" formatCode="_(* #,##0.000_);_(* \(#,##0.000\);_(* &quot;-&quot;??_);_(@_)">
                  <c:v>6.4297209999999998</c:v>
                </c:pt>
                <c:pt idx="14" formatCode="_(* #,##0.000_);_(* \(#,##0.000\);_(* &quot;-&quot;??_);_(@_)">
                  <c:v>6.3385319999999998</c:v>
                </c:pt>
                <c:pt idx="15" formatCode="_(* #,##0.000_);_(* \(#,##0.000\);_(* &quot;-&quot;??_);_(@_)">
                  <c:v>6.4065279999999998</c:v>
                </c:pt>
                <c:pt idx="16" formatCode="_(* #,##0.000_);_(* \(#,##0.000\);_(* &quot;-&quot;??_);_(@_)">
                  <c:v>6.5858249999999998</c:v>
                </c:pt>
                <c:pt idx="17" formatCode="_(* #,##0.000_);_(* \(#,##0.000\);_(* &quot;-&quot;??_);_(@_)">
                  <c:v>7.0936240000000002</c:v>
                </c:pt>
                <c:pt idx="18" formatCode="_(* #,##0.000_);_(* \(#,##0.000\);_(* &quot;-&quot;??_);_(@_)">
                  <c:v>8.0210720000000002</c:v>
                </c:pt>
                <c:pt idx="19" formatCode="_(* #,##0.000_);_(* \(#,##0.000\);_(* &quot;-&quot;??_);_(@_)">
                  <c:v>8.2643260000000005</c:v>
                </c:pt>
                <c:pt idx="20" formatCode="_(* #,##0.000_);_(* \(#,##0.000\);_(* &quot;-&quot;??_);_(@_)">
                  <c:v>8.0877829999999999</c:v>
                </c:pt>
              </c:numCache>
            </c:numRef>
          </c:val>
          <c:extLst>
            <c:ext xmlns:c16="http://schemas.microsoft.com/office/drawing/2014/chart" uri="{C3380CC4-5D6E-409C-BE32-E72D297353CC}">
              <c16:uniqueId val="{00000000-8303-4124-87BA-33F3D4D30D00}"/>
            </c:ext>
          </c:extLst>
        </c:ser>
        <c:dLbls>
          <c:showLegendKey val="0"/>
          <c:showVal val="0"/>
          <c:showCatName val="0"/>
          <c:showSerName val="0"/>
          <c:showPercent val="0"/>
          <c:showBubbleSize val="0"/>
        </c:dLbls>
        <c:gapWidth val="45"/>
        <c:overlap val="100"/>
        <c:axId val="594734576"/>
        <c:axId val="594739168"/>
      </c:barChart>
      <c:catAx>
        <c:axId val="594734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94739168"/>
        <c:crosses val="autoZero"/>
        <c:auto val="1"/>
        <c:lblAlgn val="ctr"/>
        <c:lblOffset val="100"/>
        <c:noMultiLvlLbl val="0"/>
      </c:catAx>
      <c:valAx>
        <c:axId val="594739168"/>
        <c:scaling>
          <c:orientation val="minMax"/>
        </c:scaling>
        <c:delete val="1"/>
        <c:axPos val="l"/>
        <c:numFmt formatCode="_(&quot;$&quot;* #,##0.00_);_(&quot;$&quot;* \(#,##0.00\);_(&quot;$&quot;* &quot;-&quot;??_);_(@_)" sourceLinked="0"/>
        <c:majorTickMark val="none"/>
        <c:minorTickMark val="none"/>
        <c:tickLblPos val="nextTo"/>
        <c:crossAx val="5947345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Quarterly!$L$68</c:f>
              <c:strCache>
                <c:ptCount val="1"/>
                <c:pt idx="0">
                  <c:v>Quarterly Adjusted EBITDA (US$ MM)</c:v>
                </c:pt>
              </c:strCache>
            </c:strRef>
          </c:tx>
          <c:spPr>
            <a:solidFill>
              <a:schemeClr val="accent5">
                <a:lumMod val="50000"/>
              </a:schemeClr>
            </a:solidFill>
            <a:ln>
              <a:solidFill>
                <a:srgbClr val="163B65"/>
              </a:solidFill>
            </a:ln>
            <a:effectLst/>
          </c:spPr>
          <c:invertIfNegative val="0"/>
          <c:dLbls>
            <c:dLbl>
              <c:idx val="0"/>
              <c:layout>
                <c:manualLayout>
                  <c:x val="0"/>
                  <c:y val="-4.3760920077626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AC-4BA9-9568-2A0D8913154B}"/>
                </c:ext>
              </c:extLst>
            </c:dLbl>
            <c:dLbl>
              <c:idx val="1"/>
              <c:layout>
                <c:manualLayout>
                  <c:x val="0"/>
                  <c:y val="-3.86422124102461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AC-4BA9-9568-2A0D8913154B}"/>
                </c:ext>
              </c:extLst>
            </c:dLbl>
            <c:dLbl>
              <c:idx val="2"/>
              <c:layout>
                <c:manualLayout>
                  <c:x val="-2.0981913920624265E-3"/>
                  <c:y val="-4.70085470085470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AC-4BA9-9568-2A0D8913154B}"/>
                </c:ext>
              </c:extLst>
            </c:dLbl>
            <c:dLbl>
              <c:idx val="3"/>
              <c:layout>
                <c:manualLayout>
                  <c:x val="0"/>
                  <c:y val="-4.65416792087531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AC-4BA9-9568-2A0D8913154B}"/>
                </c:ext>
              </c:extLst>
            </c:dLbl>
            <c:dLbl>
              <c:idx val="4"/>
              <c:layout>
                <c:manualLayout>
                  <c:x val="1.9710314252247433E-3"/>
                  <c:y val="-5.2241278277581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AC-4BA9-9568-2A0D8913154B}"/>
                </c:ext>
              </c:extLst>
            </c:dLbl>
            <c:dLbl>
              <c:idx val="5"/>
              <c:layout>
                <c:manualLayout>
                  <c:x val="0"/>
                  <c:y val="-0.140277374550933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AC-4BA9-9568-2A0D8913154B}"/>
                </c:ext>
              </c:extLst>
            </c:dLbl>
            <c:dLbl>
              <c:idx val="7"/>
              <c:layout>
                <c:manualLayout>
                  <c:x val="-1.4718747633180314E-16"/>
                  <c:y val="-0.21062853531967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AC-4BA9-9568-2A0D8913154B}"/>
                </c:ext>
              </c:extLst>
            </c:dLbl>
            <c:dLbl>
              <c:idx val="8"/>
              <c:layout>
                <c:manualLayout>
                  <c:x val="0"/>
                  <c:y val="-5.45746938347785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AC-4BA9-9568-2A0D8913154B}"/>
                </c:ext>
              </c:extLst>
            </c:dLbl>
            <c:dLbl>
              <c:idx val="9"/>
              <c:layout>
                <c:manualLayout>
                  <c:x val="4.0142502723841183E-3"/>
                  <c:y val="-5.93136445812124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AC-4BA9-9568-2A0D8913154B}"/>
                </c:ext>
              </c:extLst>
            </c:dLbl>
            <c:dLbl>
              <c:idx val="10"/>
              <c:layout>
                <c:manualLayout>
                  <c:x val="2.0071251361921329E-3"/>
                  <c:y val="-0.31837916516624759"/>
                </c:manualLayout>
              </c:layout>
              <c:numFmt formatCode="&quot;$&quot;0.0" sourceLinked="0"/>
              <c:spPr>
                <a:noFill/>
                <a:ln>
                  <a:noFill/>
                </a:ln>
                <a:effectLst/>
              </c:spPr>
              <c:txPr>
                <a:bodyPr rot="0" spcFirstLastPara="1" vertOverflow="ellipsis" vert="horz" wrap="none" lIns="38100" tIns="19050" rIns="38100" bIns="19050" anchor="b" anchorCtr="0">
                  <a:noAutofit/>
                </a:bodyPr>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2983071558910386E-2"/>
                      <c:h val="0.18729316042794311"/>
                    </c:manualLayout>
                  </c15:layout>
                </c:ext>
                <c:ext xmlns:c16="http://schemas.microsoft.com/office/drawing/2014/chart" uri="{C3380CC4-5D6E-409C-BE32-E72D297353CC}">
                  <c16:uniqueId val="{00000009-A6AC-4BA9-9568-2A0D8913154B}"/>
                </c:ext>
              </c:extLst>
            </c:dLbl>
            <c:dLbl>
              <c:idx val="11"/>
              <c:layout>
                <c:manualLayout>
                  <c:x val="0"/>
                  <c:y val="-0.284855052099274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AC-4BA9-9568-2A0D8913154B}"/>
                </c:ext>
              </c:extLst>
            </c:dLbl>
            <c:dLbl>
              <c:idx val="12"/>
              <c:layout>
                <c:manualLayout>
                  <c:x val="-1.4718747633180314E-16"/>
                  <c:y val="-0.341907768783133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AC-4BA9-9568-2A0D8913154B}"/>
                </c:ext>
              </c:extLst>
            </c:dLbl>
            <c:dLbl>
              <c:idx val="13"/>
              <c:layout>
                <c:manualLayout>
                  <c:x val="0"/>
                  <c:y val="-0.226726316632199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AC-4BA9-9568-2A0D8913154B}"/>
                </c:ext>
              </c:extLst>
            </c:dLbl>
            <c:dLbl>
              <c:idx val="14"/>
              <c:layout>
                <c:manualLayout>
                  <c:x val="0"/>
                  <c:y val="-0.260041386858404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AC-4BA9-9568-2A0D8913154B}"/>
                </c:ext>
              </c:extLst>
            </c:dLbl>
            <c:dLbl>
              <c:idx val="15"/>
              <c:layout>
                <c:manualLayout>
                  <c:x val="0"/>
                  <c:y val="-0.254894221686885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AC-4BA9-9568-2A0D8913154B}"/>
                </c:ext>
              </c:extLst>
            </c:dLbl>
            <c:dLbl>
              <c:idx val="16"/>
              <c:layout>
                <c:manualLayout>
                  <c:x val="-1.4718747633180314E-16"/>
                  <c:y val="-0.265641231089365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AC-4BA9-9568-2A0D8913154B}"/>
                </c:ext>
              </c:extLst>
            </c:dLbl>
            <c:dLbl>
              <c:idx val="17"/>
              <c:layout>
                <c:manualLayout>
                  <c:x val="-1.4454065720335717E-16"/>
                  <c:y val="-0.197472848067783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AC-4BA9-9568-2A0D8913154B}"/>
                </c:ext>
              </c:extLst>
            </c:dLbl>
            <c:dLbl>
              <c:idx val="18"/>
              <c:layout>
                <c:manualLayout>
                  <c:x val="0"/>
                  <c:y val="-0.352907972410988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AC-4BA9-9568-2A0D8913154B}"/>
                </c:ext>
              </c:extLst>
            </c:dLbl>
            <c:dLbl>
              <c:idx val="19"/>
              <c:layout>
                <c:manualLayout>
                  <c:x val="0"/>
                  <c:y val="-0.405313225392884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6AC-4BA9-9568-2A0D8913154B}"/>
                </c:ext>
              </c:extLst>
            </c:dLbl>
            <c:dLbl>
              <c:idx val="20"/>
              <c:layout>
                <c:manualLayout>
                  <c:x val="-2.0071251361921329E-3"/>
                  <c:y val="-0.313690444617155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6AC-4BA9-9568-2A0D8913154B}"/>
                </c:ext>
              </c:extLst>
            </c:dLbl>
            <c:numFmt formatCode="&quot;$&quot;0.0" sourceLinked="0"/>
            <c:spPr>
              <a:noFill/>
              <a:ln>
                <a:noFill/>
              </a:ln>
              <a:effectLst/>
            </c:spPr>
            <c:txPr>
              <a:bodyPr rot="0" spcFirstLastPara="1" vertOverflow="ellipsis" vert="horz" wrap="none" lIns="38100" tIns="19050" rIns="38100" bIns="19050" anchor="b" anchorCtr="0">
                <a:spAutoFit/>
              </a:bodyPr>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Quarterly!$M$84:$M$104</c:f>
              <c:strCache>
                <c:ptCount val="21"/>
                <c:pt idx="0">
                  <c:v>Q4/20</c:v>
                </c:pt>
                <c:pt idx="1">
                  <c:v>Q1/21</c:v>
                </c:pt>
                <c:pt idx="2">
                  <c:v>Q2/21</c:v>
                </c:pt>
                <c:pt idx="3">
                  <c:v>Q3/21</c:v>
                </c:pt>
                <c:pt idx="4">
                  <c:v>Q4/21</c:v>
                </c:pt>
                <c:pt idx="5">
                  <c:v>Q1/22</c:v>
                </c:pt>
                <c:pt idx="6">
                  <c:v>Q2/22</c:v>
                </c:pt>
                <c:pt idx="7">
                  <c:v>Q3/22</c:v>
                </c:pt>
                <c:pt idx="8">
                  <c:v>Q4/22</c:v>
                </c:pt>
                <c:pt idx="9">
                  <c:v>Q1/23</c:v>
                </c:pt>
                <c:pt idx="10">
                  <c:v>Q2/23</c:v>
                </c:pt>
                <c:pt idx="11">
                  <c:v>Q3/23</c:v>
                </c:pt>
                <c:pt idx="12">
                  <c:v>Q4/23</c:v>
                </c:pt>
                <c:pt idx="13">
                  <c:v>Q1/24</c:v>
                </c:pt>
                <c:pt idx="14">
                  <c:v>Q2/24</c:v>
                </c:pt>
                <c:pt idx="15">
                  <c:v>Q3/24</c:v>
                </c:pt>
                <c:pt idx="16">
                  <c:v>Q4/24</c:v>
                </c:pt>
                <c:pt idx="17">
                  <c:v>Q1/25</c:v>
                </c:pt>
                <c:pt idx="18">
                  <c:v>Q2/25</c:v>
                </c:pt>
                <c:pt idx="19">
                  <c:v>Q3/25</c:v>
                </c:pt>
                <c:pt idx="20">
                  <c:v>Q4/25</c:v>
                </c:pt>
              </c:strCache>
            </c:strRef>
          </c:cat>
          <c:val>
            <c:numRef>
              <c:f>Quarterly!$L$84:$L$104</c:f>
              <c:numCache>
                <c:formatCode>0.00</c:formatCode>
                <c:ptCount val="21"/>
                <c:pt idx="0">
                  <c:v>-3.6514999999999999E-2</c:v>
                </c:pt>
                <c:pt idx="1">
                  <c:v>-3.6514999999999999E-2</c:v>
                </c:pt>
                <c:pt idx="2">
                  <c:v>4.2999999999999997E-2</c:v>
                </c:pt>
                <c:pt idx="3">
                  <c:v>5.8999999999999997E-2</c:v>
                </c:pt>
                <c:pt idx="4" formatCode="_(* #,##0.00_);_(* \(#,##0.00\);_(* &quot;-&quot;??_);_(@_)">
                  <c:v>-5.8894000000000002E-2</c:v>
                </c:pt>
                <c:pt idx="5" formatCode="_(* #,##0.00_);_(* \(#,##0.00\);_(* &quot;-&quot;??_);_(@_)">
                  <c:v>0.22756199999999999</c:v>
                </c:pt>
                <c:pt idx="6" formatCode="_(* #,##0.00_);_(* \(#,##0.00\);_(* &quot;-&quot;??_);_(@_)">
                  <c:v>3.3950000000000001E-2</c:v>
                </c:pt>
                <c:pt idx="7" formatCode="_(* #,##0.00_);_(* \(#,##0.00\);_(* &quot;-&quot;??_);_(@_)">
                  <c:v>0.32549699999999998</c:v>
                </c:pt>
                <c:pt idx="8" formatCode="_(* #,##0.00_);_(* \(#,##0.00\);_(* &quot;-&quot;??_);_(@_)">
                  <c:v>7.1313000000000001E-2</c:v>
                </c:pt>
                <c:pt idx="9" formatCode="_(* #,##0.00_);_(* \(#,##0.00\);_(* &quot;-&quot;??_);_(@_)">
                  <c:v>8.6025000000000004E-2</c:v>
                </c:pt>
                <c:pt idx="10" formatCode="_(* #,##0.00_);_(* \(#,##0.00\);_(* &quot;-&quot;??_);_(@_)">
                  <c:v>0.38608399999999998</c:v>
                </c:pt>
                <c:pt idx="11" formatCode="_(* #,##0.00_);_(* \(#,##0.00\);_(* &quot;-&quot;??_);_(@_)">
                  <c:v>0.43419200000000002</c:v>
                </c:pt>
                <c:pt idx="12" formatCode="_(* #,##0.00_);_(* \(#,##0.00\);_(* &quot;-&quot;??_);_(@_)">
                  <c:v>0.57126999999999994</c:v>
                </c:pt>
                <c:pt idx="13" formatCode="_(* #,##0.00_);_(* \(#,##0.00\);_(* &quot;-&quot;??_);_(@_)">
                  <c:v>0.36180200000000001</c:v>
                </c:pt>
                <c:pt idx="14" formatCode="_(* #,##0.00_);_(* \(#,##0.00\);_(* &quot;-&quot;??_);_(@_)">
                  <c:v>0.40789599999999998</c:v>
                </c:pt>
                <c:pt idx="15" formatCode="_(* #,##0.00_);_(* \(#,##0.00\);_(* &quot;-&quot;??_);_(@_)">
                  <c:v>0.37911600000000001</c:v>
                </c:pt>
                <c:pt idx="16" formatCode="_(* #,##0.00_);_(* \(#,##0.00\);_(* &quot;-&quot;??_);_(@_)">
                  <c:v>0.41294700000000001</c:v>
                </c:pt>
                <c:pt idx="17" formatCode="_(* #,##0.00_);_(* \(#,##0.00\);_(* &quot;-&quot;??_);_(@_)">
                  <c:v>0.28905999999999998</c:v>
                </c:pt>
                <c:pt idx="18" formatCode="_(* #,##0.00_);_(* \(#,##0.00\);_(* &quot;-&quot;??_);_(@_)">
                  <c:v>0.57790699999999995</c:v>
                </c:pt>
                <c:pt idx="19" formatCode="_(* #,##0.00_);_(* \(#,##0.00\);_(* &quot;-&quot;??_);_(@_)">
                  <c:v>0.67070600000000002</c:v>
                </c:pt>
                <c:pt idx="20" formatCode="_(* #,##0.00_);_(* \(#,##0.00\);_(* &quot;-&quot;??_);_(@_)">
                  <c:v>0.50849999999999995</c:v>
                </c:pt>
              </c:numCache>
            </c:numRef>
          </c:val>
          <c:extLst>
            <c:ext xmlns:c16="http://schemas.microsoft.com/office/drawing/2014/chart" uri="{C3380CC4-5D6E-409C-BE32-E72D297353CC}">
              <c16:uniqueId val="{00000014-A6AC-4BA9-9568-2A0D8913154B}"/>
            </c:ext>
          </c:extLst>
        </c:ser>
        <c:dLbls>
          <c:showLegendKey val="0"/>
          <c:showVal val="0"/>
          <c:showCatName val="0"/>
          <c:showSerName val="0"/>
          <c:showPercent val="0"/>
          <c:showBubbleSize val="0"/>
        </c:dLbls>
        <c:gapWidth val="46"/>
        <c:overlap val="100"/>
        <c:axId val="584950832"/>
        <c:axId val="584952472"/>
      </c:barChart>
      <c:catAx>
        <c:axId val="5849508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84952472"/>
        <c:crosses val="autoZero"/>
        <c:auto val="0"/>
        <c:lblAlgn val="ctr"/>
        <c:lblOffset val="100"/>
        <c:noMultiLvlLbl val="0"/>
      </c:catAx>
      <c:valAx>
        <c:axId val="584952472"/>
        <c:scaling>
          <c:orientation val="minMax"/>
          <c:max val="0.70000000000000007"/>
        </c:scaling>
        <c:delete val="1"/>
        <c:axPos val="l"/>
        <c:numFmt formatCode="0.00" sourceLinked="1"/>
        <c:majorTickMark val="out"/>
        <c:minorTickMark val="none"/>
        <c:tickLblPos val="nextTo"/>
        <c:crossAx val="584950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5459848229787"/>
          <c:y val="5.8197809229497667E-2"/>
          <c:w val="0.79278068506733879"/>
          <c:h val="0.70094241291366488"/>
        </c:manualLayout>
      </c:layout>
      <c:lineChart>
        <c:grouping val="standard"/>
        <c:varyColors val="0"/>
        <c:dLbls>
          <c:showLegendKey val="0"/>
          <c:showVal val="0"/>
          <c:showCatName val="0"/>
          <c:showSerName val="0"/>
          <c:showPercent val="0"/>
          <c:showBubbleSize val="0"/>
        </c:dLbls>
        <c:marker val="1"/>
        <c:smooth val="0"/>
        <c:axId val="1157363919"/>
        <c:axId val="1157364335"/>
      </c:lineChart>
      <c:catAx>
        <c:axId val="1157363919"/>
        <c:scaling>
          <c:orientation val="minMax"/>
        </c:scaling>
        <c:delete val="1"/>
        <c:axPos val="b"/>
        <c:numFmt formatCode="[$-1009]mmm\,\ yyyy;@" sourceLinked="0"/>
        <c:majorTickMark val="none"/>
        <c:minorTickMark val="none"/>
        <c:tickLblPos val="nextTo"/>
        <c:crossAx val="1157364335"/>
        <c:crosses val="autoZero"/>
        <c:auto val="0"/>
        <c:lblAlgn val="ctr"/>
        <c:lblOffset val="100"/>
        <c:noMultiLvlLbl val="1"/>
      </c:catAx>
      <c:valAx>
        <c:axId val="1157364335"/>
        <c:scaling>
          <c:orientation val="minMax"/>
          <c:max val="1"/>
          <c:min val="0.30000000000000004"/>
        </c:scaling>
        <c:delete val="1"/>
        <c:axPos val="l"/>
        <c:numFmt formatCode="&quot;$&quot;#,##0.00" sourceLinked="0"/>
        <c:majorTickMark val="none"/>
        <c:minorTickMark val="none"/>
        <c:tickLblPos val="high"/>
        <c:crossAx val="1157363919"/>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1279164736"/>
        <c:axId val="1317690400"/>
      </c:lineChart>
      <c:catAx>
        <c:axId val="1279164736"/>
        <c:scaling>
          <c:orientation val="minMax"/>
        </c:scaling>
        <c:delete val="1"/>
        <c:axPos val="b"/>
        <c:numFmt formatCode="m/d/yyyy" sourceLinked="1"/>
        <c:majorTickMark val="out"/>
        <c:minorTickMark val="none"/>
        <c:tickLblPos val="nextTo"/>
        <c:crossAx val="1317690400"/>
        <c:crosses val="autoZero"/>
        <c:auto val="1"/>
        <c:lblAlgn val="ctr"/>
        <c:lblOffset val="100"/>
        <c:noMultiLvlLbl val="1"/>
      </c:catAx>
      <c:valAx>
        <c:axId val="13176904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164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2CBBCB-B988-4B91-9629-B731F293BB21}" type="datetimeFigureOut">
              <a:rPr lang="en-CA" smtClean="0"/>
              <a:t>2026-03-19</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5228CE-F92B-4575-BFBA-37E5DDDA4103}" type="slidenum">
              <a:rPr lang="en-CA" smtClean="0"/>
              <a:t>‹#›</a:t>
            </a:fld>
            <a:endParaRPr lang="en-CA" dirty="0"/>
          </a:p>
        </p:txBody>
      </p:sp>
    </p:spTree>
    <p:extLst>
      <p:ext uri="{BB962C8B-B14F-4D97-AF65-F5344CB8AC3E}">
        <p14:creationId xmlns:p14="http://schemas.microsoft.com/office/powerpoint/2010/main" val="14864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E2D40CC-B870-4CA0-819F-536D183443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5068705-DCF1-4B26-B750-E4EBAE150B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a:extLst>
              <a:ext uri="{FF2B5EF4-FFF2-40B4-BE49-F238E27FC236}">
                <a16:creationId xmlns:a16="http://schemas.microsoft.com/office/drawing/2014/main" id="{F65DA215-9FFC-4497-98A4-8034BC6DBDF7}"/>
              </a:ext>
            </a:extLst>
          </p:cNvPr>
          <p:cNvSpPr>
            <a:spLocks noGrp="1"/>
          </p:cNvSpPr>
          <p:nvPr>
            <p:ph type="sldNum" sz="quarter" idx="5"/>
          </p:nvPr>
        </p:nvSpPr>
        <p:spPr/>
        <p:txBody>
          <a:bodyPr/>
          <a:lstStyle/>
          <a:p>
            <a:pPr>
              <a:defRPr/>
            </a:pPr>
            <a:fld id="{808CD63C-D87E-473B-B21E-482ED19CF6C4}"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DCF1EC4-5522-4EFA-9D5A-BD37EAE6BE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4E59951-433F-4335-A73A-9E11BCBC59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E8BA8CD-D9D1-4ECB-8884-20EDABEAF70E}"/>
              </a:ext>
            </a:extLst>
          </p:cNvPr>
          <p:cNvSpPr>
            <a:spLocks noGrp="1"/>
          </p:cNvSpPr>
          <p:nvPr>
            <p:ph type="sldNum" sz="quarter" idx="5"/>
          </p:nvPr>
        </p:nvSpPr>
        <p:spPr/>
        <p:txBody>
          <a:bodyPr/>
          <a:lstStyle/>
          <a:p>
            <a:pPr>
              <a:defRPr/>
            </a:pPr>
            <a:fld id="{CD572340-CA2B-4130-A0CA-054DBC96B738}" type="slidenum">
              <a:rPr lang="en-US" smtClean="0"/>
              <a:pPr>
                <a:defRPr/>
              </a:pPr>
              <a:t>3</a:t>
            </a:fld>
            <a:endParaRPr lang="en-US" dirty="0"/>
          </a:p>
        </p:txBody>
      </p:sp>
    </p:spTree>
    <p:extLst>
      <p:ext uri="{BB962C8B-B14F-4D97-AF65-F5344CB8AC3E}">
        <p14:creationId xmlns:p14="http://schemas.microsoft.com/office/powerpoint/2010/main" val="273673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5228CE-F92B-4575-BFBA-37E5DDDA4103}" type="slidenum">
              <a:rPr lang="en-CA" smtClean="0"/>
              <a:t>10</a:t>
            </a:fld>
            <a:endParaRPr lang="en-CA" dirty="0"/>
          </a:p>
        </p:txBody>
      </p:sp>
    </p:spTree>
    <p:extLst>
      <p:ext uri="{BB962C8B-B14F-4D97-AF65-F5344CB8AC3E}">
        <p14:creationId xmlns:p14="http://schemas.microsoft.com/office/powerpoint/2010/main" val="394717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B3B709D-8692-4107-8F22-491334A623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2AA9BE2-09DD-46F6-AA74-11E972AB85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a:extLst>
              <a:ext uri="{FF2B5EF4-FFF2-40B4-BE49-F238E27FC236}">
                <a16:creationId xmlns:a16="http://schemas.microsoft.com/office/drawing/2014/main" id="{F24F4034-AB6C-4CE3-9B83-DDF9FF996AC4}"/>
              </a:ext>
            </a:extLst>
          </p:cNvPr>
          <p:cNvSpPr>
            <a:spLocks noGrp="1"/>
          </p:cNvSpPr>
          <p:nvPr>
            <p:ph type="sldNum" sz="quarter" idx="5"/>
          </p:nvPr>
        </p:nvSpPr>
        <p:spPr/>
        <p:txBody>
          <a:bodyPr/>
          <a:lstStyle/>
          <a:p>
            <a:pPr>
              <a:defRPr/>
            </a:pPr>
            <a:fld id="{8508257E-C244-40E8-BED9-CA22CD33EE47}" type="slidenum">
              <a:rPr lang="en-US" smtClean="0"/>
              <a:pPr>
                <a:defRPr/>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E2D40CC-B870-4CA0-819F-536D183443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5068705-DCF1-4B26-B750-E4EBAE150B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a:extLst>
              <a:ext uri="{FF2B5EF4-FFF2-40B4-BE49-F238E27FC236}">
                <a16:creationId xmlns:a16="http://schemas.microsoft.com/office/drawing/2014/main" id="{F65DA215-9FFC-4497-98A4-8034BC6DBDF7}"/>
              </a:ext>
            </a:extLst>
          </p:cNvPr>
          <p:cNvSpPr>
            <a:spLocks noGrp="1"/>
          </p:cNvSpPr>
          <p:nvPr>
            <p:ph type="sldNum" sz="quarter" idx="5"/>
          </p:nvPr>
        </p:nvSpPr>
        <p:spPr/>
        <p:txBody>
          <a:bodyPr/>
          <a:lstStyle/>
          <a:p>
            <a:pPr>
              <a:defRPr/>
            </a:pPr>
            <a:fld id="{808CD63C-D87E-473B-B21E-482ED19CF6C4}" type="slidenum">
              <a:rPr lang="en-US" smtClean="0"/>
              <a:pPr>
                <a:defRPr/>
              </a:pPr>
              <a:t>14</a:t>
            </a:fld>
            <a:endParaRPr lang="en-US" dirty="0"/>
          </a:p>
        </p:txBody>
      </p:sp>
    </p:spTree>
    <p:extLst>
      <p:ext uri="{BB962C8B-B14F-4D97-AF65-F5344CB8AC3E}">
        <p14:creationId xmlns:p14="http://schemas.microsoft.com/office/powerpoint/2010/main" val="41532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8DAD-1764-4E33-A00A-F18102A41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7EB859E-08B5-46B3-A709-649EB1032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00B4B5-DCF0-4085-BF0F-6341DB01F9F5}"/>
              </a:ext>
            </a:extLst>
          </p:cNvPr>
          <p:cNvSpPr>
            <a:spLocks noGrp="1"/>
          </p:cNvSpPr>
          <p:nvPr>
            <p:ph type="dt" sz="half" idx="10"/>
          </p:nvPr>
        </p:nvSpPr>
        <p:spPr/>
        <p:txBody>
          <a:bodyPr/>
          <a:lstStyle/>
          <a:p>
            <a:fld id="{DF6F1AE9-3AA4-418B-8081-0A6ACE9A4CB0}" type="datetime1">
              <a:rPr lang="en-CA" smtClean="0"/>
              <a:t>2026-03-19</a:t>
            </a:fld>
            <a:endParaRPr lang="en-CA" dirty="0"/>
          </a:p>
        </p:txBody>
      </p:sp>
      <p:sp>
        <p:nvSpPr>
          <p:cNvPr id="5" name="Footer Placeholder 4">
            <a:extLst>
              <a:ext uri="{FF2B5EF4-FFF2-40B4-BE49-F238E27FC236}">
                <a16:creationId xmlns:a16="http://schemas.microsoft.com/office/drawing/2014/main" id="{E80F7810-0243-41F5-B726-AB40F4884E2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A87C04-BC52-4AA1-8736-27D1841C4D81}"/>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69079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E032-D51F-4E7A-A655-69B0F0DD926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895156D-3217-4046-93D9-B7B2F98F7E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93A4EF-FAE7-4420-867F-8CB714610879}"/>
              </a:ext>
            </a:extLst>
          </p:cNvPr>
          <p:cNvSpPr>
            <a:spLocks noGrp="1"/>
          </p:cNvSpPr>
          <p:nvPr>
            <p:ph type="dt" sz="half" idx="10"/>
          </p:nvPr>
        </p:nvSpPr>
        <p:spPr/>
        <p:txBody>
          <a:bodyPr/>
          <a:lstStyle/>
          <a:p>
            <a:fld id="{7C01548E-ECF9-4A1B-A058-94FE4213AA05}" type="datetime1">
              <a:rPr lang="en-CA" smtClean="0"/>
              <a:t>2026-03-19</a:t>
            </a:fld>
            <a:endParaRPr lang="en-CA" dirty="0"/>
          </a:p>
        </p:txBody>
      </p:sp>
      <p:sp>
        <p:nvSpPr>
          <p:cNvPr id="5" name="Footer Placeholder 4">
            <a:extLst>
              <a:ext uri="{FF2B5EF4-FFF2-40B4-BE49-F238E27FC236}">
                <a16:creationId xmlns:a16="http://schemas.microsoft.com/office/drawing/2014/main" id="{AFCD6517-4C22-4E70-BBC8-90EF32A60B7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A88EF39-E17E-421B-BBF3-338481622C4A}"/>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258590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6EC5B-F13E-4394-99D6-051A91E0D3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15F24A-6296-4CF7-AB60-59E73EA591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C3A362-94A6-4DA0-BC77-4BC9DC43DBFA}"/>
              </a:ext>
            </a:extLst>
          </p:cNvPr>
          <p:cNvSpPr>
            <a:spLocks noGrp="1"/>
          </p:cNvSpPr>
          <p:nvPr>
            <p:ph type="dt" sz="half" idx="10"/>
          </p:nvPr>
        </p:nvSpPr>
        <p:spPr/>
        <p:txBody>
          <a:bodyPr/>
          <a:lstStyle/>
          <a:p>
            <a:fld id="{E8CD5FF1-8B2A-4F78-B329-974847AE7CC5}" type="datetime1">
              <a:rPr lang="en-CA" smtClean="0"/>
              <a:t>2026-03-19</a:t>
            </a:fld>
            <a:endParaRPr lang="en-CA" dirty="0"/>
          </a:p>
        </p:txBody>
      </p:sp>
      <p:sp>
        <p:nvSpPr>
          <p:cNvPr id="5" name="Footer Placeholder 4">
            <a:extLst>
              <a:ext uri="{FF2B5EF4-FFF2-40B4-BE49-F238E27FC236}">
                <a16:creationId xmlns:a16="http://schemas.microsoft.com/office/drawing/2014/main" id="{1840E960-E58F-41CD-811D-336C9FAACB0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BAC486A-B899-4863-A1C2-50B469BEA6DD}"/>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3637791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endParaRPr/>
          </a:p>
        </p:txBody>
      </p:sp>
      <p:sp>
        <p:nvSpPr>
          <p:cNvPr id="8" name="Holder 2">
            <a:extLst>
              <a:ext uri="{FF2B5EF4-FFF2-40B4-BE49-F238E27FC236}">
                <a16:creationId xmlns:a16="http://schemas.microsoft.com/office/drawing/2014/main" id="{C36F5480-FA71-4C07-BE28-46C78032CA83}"/>
              </a:ext>
            </a:extLst>
          </p:cNvPr>
          <p:cNvSpPr>
            <a:spLocks noGrp="1"/>
          </p:cNvSpPr>
          <p:nvPr>
            <p:ph type="title"/>
          </p:nvPr>
        </p:nvSpPr>
        <p:spPr>
          <a:xfrm>
            <a:off x="1828800" y="241301"/>
            <a:ext cx="8534400" cy="574516"/>
          </a:xfrm>
        </p:spPr>
        <p:txBody>
          <a:bodyPr/>
          <a:lstStyle>
            <a:lvl1pPr>
              <a:defRPr sz="3733" b="1" i="0">
                <a:solidFill>
                  <a:srgbClr val="163B65"/>
                </a:solidFill>
                <a:latin typeface="Franchise"/>
                <a:cs typeface="Franchise"/>
              </a:defRPr>
            </a:lvl1pPr>
          </a:lstStyle>
          <a:p>
            <a:endParaRPr/>
          </a:p>
        </p:txBody>
      </p:sp>
      <p:sp>
        <p:nvSpPr>
          <p:cNvPr id="5" name="Holder 4">
            <a:extLst>
              <a:ext uri="{FF2B5EF4-FFF2-40B4-BE49-F238E27FC236}">
                <a16:creationId xmlns:a16="http://schemas.microsoft.com/office/drawing/2014/main" id="{438FA4E9-64D5-4558-90E2-B74B9120D971}"/>
              </a:ext>
            </a:extLst>
          </p:cNvPr>
          <p:cNvSpPr>
            <a:spLocks noGrp="1"/>
          </p:cNvSpPr>
          <p:nvPr>
            <p:ph type="ftr" sz="quarter" idx="10"/>
          </p:nvPr>
        </p:nvSpPr>
        <p:spPr/>
        <p:txBody>
          <a:bodyPr/>
          <a:lstStyle>
            <a:lvl1pPr>
              <a:defRPr/>
            </a:lvl1pPr>
          </a:lstStyle>
          <a:p>
            <a:pPr>
              <a:defRPr/>
            </a:pPr>
            <a:endParaRPr dirty="0"/>
          </a:p>
        </p:txBody>
      </p:sp>
      <p:sp>
        <p:nvSpPr>
          <p:cNvPr id="6" name="Holder 5">
            <a:extLst>
              <a:ext uri="{FF2B5EF4-FFF2-40B4-BE49-F238E27FC236}">
                <a16:creationId xmlns:a16="http://schemas.microsoft.com/office/drawing/2014/main" id="{026174FD-9C41-4A09-B04E-5B18503D74D5}"/>
              </a:ext>
            </a:extLst>
          </p:cNvPr>
          <p:cNvSpPr>
            <a:spLocks noGrp="1"/>
          </p:cNvSpPr>
          <p:nvPr>
            <p:ph type="dt" sz="half" idx="11"/>
          </p:nvPr>
        </p:nvSpPr>
        <p:spPr>
          <a:xfrm>
            <a:off x="609600" y="6377518"/>
            <a:ext cx="2804584" cy="342900"/>
          </a:xfrm>
          <a:prstGeom prst="rect">
            <a:avLst/>
          </a:prstGeom>
        </p:spPr>
        <p:txBody>
          <a:bodyPr/>
          <a:lstStyle>
            <a:lvl1pPr>
              <a:defRPr/>
            </a:lvl1pPr>
          </a:lstStyle>
          <a:p>
            <a:pPr>
              <a:defRPr/>
            </a:pPr>
            <a:fld id="{C998C1E4-376C-4512-9BBD-3C14EFF5CF11}" type="datetime1">
              <a:rPr lang="en-CA" smtClean="0"/>
              <a:t>2026-03-19</a:t>
            </a:fld>
            <a:endParaRPr lang="en-US" dirty="0"/>
          </a:p>
        </p:txBody>
      </p:sp>
      <p:sp>
        <p:nvSpPr>
          <p:cNvPr id="7" name="Holder 6">
            <a:extLst>
              <a:ext uri="{FF2B5EF4-FFF2-40B4-BE49-F238E27FC236}">
                <a16:creationId xmlns:a16="http://schemas.microsoft.com/office/drawing/2014/main" id="{FDC3F073-8AB0-4B0A-BAD5-C4B0D0C8BFC2}"/>
              </a:ext>
            </a:extLst>
          </p:cNvPr>
          <p:cNvSpPr>
            <a:spLocks noGrp="1"/>
          </p:cNvSpPr>
          <p:nvPr>
            <p:ph type="sldNum" sz="quarter" idx="12"/>
          </p:nvPr>
        </p:nvSpPr>
        <p:spPr/>
        <p:txBody>
          <a:bodyPr/>
          <a:lstStyle>
            <a:lvl1pPr>
              <a:defRPr/>
            </a:lvl1pPr>
          </a:lstStyle>
          <a:p>
            <a:pPr>
              <a:defRPr/>
            </a:pPr>
            <a:fld id="{D26D7F4C-B020-4EF2-AC13-96A1C048ABBD}" type="slidenum">
              <a:rPr lang="en-US" altLang="en-US"/>
              <a:pPr>
                <a:defRPr/>
              </a:pPr>
              <a:t>‹#›</a:t>
            </a:fld>
            <a:endParaRPr lang="en-US" altLang="en-US" dirty="0"/>
          </a:p>
        </p:txBody>
      </p:sp>
    </p:spTree>
    <p:extLst>
      <p:ext uri="{BB962C8B-B14F-4D97-AF65-F5344CB8AC3E}">
        <p14:creationId xmlns:p14="http://schemas.microsoft.com/office/powerpoint/2010/main" val="212769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3C48CB1-F7CA-48D5-9CF6-5CA68DCE15D0}"/>
              </a:ext>
            </a:extLst>
          </p:cNvPr>
          <p:cNvSpPr>
            <a:spLocks noChangeAspect="1" noChangeArrowheads="1"/>
          </p:cNvSpPr>
          <p:nvPr userDrawn="1"/>
        </p:nvSpPr>
        <p:spPr bwMode="auto">
          <a:xfrm>
            <a:off x="0" y="1"/>
            <a:ext cx="12192000" cy="6858000"/>
          </a:xfrm>
          <a:prstGeom prst="rect">
            <a:avLst/>
          </a:prstGeom>
          <a:blipFill dpi="0" rotWithShape="1">
            <a:blip r:embed="rId2">
              <a:alphaModFix amt="43000"/>
            </a:blip>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2" name="Title 1">
            <a:extLst>
              <a:ext uri="{FF2B5EF4-FFF2-40B4-BE49-F238E27FC236}">
                <a16:creationId xmlns:a16="http://schemas.microsoft.com/office/drawing/2014/main" id="{62C13696-7B16-462E-B9C9-711E4B0D686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3057FB3-ACA1-4634-A49F-CFFF522CC8B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CF9C9FD1-0BB1-41F4-90CC-2E8B0129EDED}"/>
              </a:ext>
            </a:extLst>
          </p:cNvPr>
          <p:cNvSpPr>
            <a:spLocks noGrp="1"/>
          </p:cNvSpPr>
          <p:nvPr>
            <p:ph type="ftr" sz="quarter" idx="11"/>
          </p:nvPr>
        </p:nvSpPr>
        <p:spPr>
          <a:xfrm>
            <a:off x="190994" y="6330282"/>
            <a:ext cx="11019311" cy="365125"/>
          </a:xfrm>
        </p:spPr>
        <p:txBody>
          <a:bodyPr anchor="t"/>
          <a:lstStyle>
            <a:lvl1pPr algn="l">
              <a:defRPr sz="800">
                <a:solidFill>
                  <a:schemeClr val="tx1"/>
                </a:solidFill>
              </a:defRPr>
            </a:lvl1pPr>
          </a:lstStyle>
          <a:p>
            <a:endParaRPr lang="en-CA" dirty="0"/>
          </a:p>
        </p:txBody>
      </p:sp>
      <p:sp>
        <p:nvSpPr>
          <p:cNvPr id="6" name="Slide Number Placeholder 5">
            <a:extLst>
              <a:ext uri="{FF2B5EF4-FFF2-40B4-BE49-F238E27FC236}">
                <a16:creationId xmlns:a16="http://schemas.microsoft.com/office/drawing/2014/main" id="{120FA736-BACB-4B3E-BD05-50DCFF91553E}"/>
              </a:ext>
            </a:extLst>
          </p:cNvPr>
          <p:cNvSpPr>
            <a:spLocks noGrp="1"/>
          </p:cNvSpPr>
          <p:nvPr>
            <p:ph type="sldNum" sz="quarter" idx="12"/>
          </p:nvPr>
        </p:nvSpPr>
        <p:spPr>
          <a:xfrm>
            <a:off x="11382827" y="6334900"/>
            <a:ext cx="407324" cy="365125"/>
          </a:xfrm>
        </p:spPr>
        <p:txBody>
          <a:bodyPr/>
          <a:lstStyle>
            <a:lvl1pPr algn="ctr">
              <a:defRPr>
                <a:solidFill>
                  <a:schemeClr val="bg1"/>
                </a:solidFill>
              </a:defRPr>
            </a:lvl1pPr>
          </a:lstStyle>
          <a:p>
            <a:fld id="{5C97E0DF-5EFD-444D-A553-2E3AE8BBA0B8}" type="slidenum">
              <a:rPr lang="en-CA" smtClean="0"/>
              <a:pPr/>
              <a:t>‹#›</a:t>
            </a:fld>
            <a:endParaRPr lang="en-CA" dirty="0"/>
          </a:p>
        </p:txBody>
      </p:sp>
      <p:sp>
        <p:nvSpPr>
          <p:cNvPr id="4" name="Hexagon 3">
            <a:extLst>
              <a:ext uri="{FF2B5EF4-FFF2-40B4-BE49-F238E27FC236}">
                <a16:creationId xmlns:a16="http://schemas.microsoft.com/office/drawing/2014/main" id="{C3FE0E90-3674-4CAB-ABAB-4AA8AAE5037B}"/>
              </a:ext>
            </a:extLst>
          </p:cNvPr>
          <p:cNvSpPr/>
          <p:nvPr userDrawn="1"/>
        </p:nvSpPr>
        <p:spPr>
          <a:xfrm>
            <a:off x="11380749" y="6334582"/>
            <a:ext cx="411480" cy="365760"/>
          </a:xfrm>
          <a:prstGeom prst="hexagon">
            <a:avLst/>
          </a:prstGeom>
          <a:solidFill>
            <a:srgbClr val="163B65"/>
          </a:solidFill>
          <a:ln w="28575">
            <a:solidFill>
              <a:srgbClr val="163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046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8C59-A6AA-42A2-B4F9-ADED87A25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1265962-8145-4E76-BDBD-34C9CEA8A1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FA419-D57B-4C7C-9548-E743207103CA}"/>
              </a:ext>
            </a:extLst>
          </p:cNvPr>
          <p:cNvSpPr>
            <a:spLocks noGrp="1"/>
          </p:cNvSpPr>
          <p:nvPr>
            <p:ph type="dt" sz="half" idx="10"/>
          </p:nvPr>
        </p:nvSpPr>
        <p:spPr/>
        <p:txBody>
          <a:bodyPr/>
          <a:lstStyle/>
          <a:p>
            <a:fld id="{A773C5F6-62EF-4380-A9C4-01A0AA61FF98}" type="datetime1">
              <a:rPr lang="en-CA" smtClean="0"/>
              <a:t>2026-03-19</a:t>
            </a:fld>
            <a:endParaRPr lang="en-CA" dirty="0"/>
          </a:p>
        </p:txBody>
      </p:sp>
      <p:sp>
        <p:nvSpPr>
          <p:cNvPr id="5" name="Footer Placeholder 4">
            <a:extLst>
              <a:ext uri="{FF2B5EF4-FFF2-40B4-BE49-F238E27FC236}">
                <a16:creationId xmlns:a16="http://schemas.microsoft.com/office/drawing/2014/main" id="{02B2A7F4-D5E9-4C80-83D2-17D889F3FAA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AD51163-0659-4D11-BAE8-3223B26D06F0}"/>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154175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525D-702D-4DCE-901E-CD88D7A994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6704236-4815-4651-9814-5038BC1F0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5FFE71D-2077-4A56-8D50-47E482161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942C17C-F231-4B96-A107-C61C4980BC61}"/>
              </a:ext>
            </a:extLst>
          </p:cNvPr>
          <p:cNvSpPr>
            <a:spLocks noGrp="1"/>
          </p:cNvSpPr>
          <p:nvPr>
            <p:ph type="dt" sz="half" idx="10"/>
          </p:nvPr>
        </p:nvSpPr>
        <p:spPr/>
        <p:txBody>
          <a:bodyPr/>
          <a:lstStyle/>
          <a:p>
            <a:fld id="{C5F08CAC-FF45-43FB-BF41-01E22A575F4C}" type="datetime1">
              <a:rPr lang="en-CA" smtClean="0"/>
              <a:t>2026-03-19</a:t>
            </a:fld>
            <a:endParaRPr lang="en-CA" dirty="0"/>
          </a:p>
        </p:txBody>
      </p:sp>
      <p:sp>
        <p:nvSpPr>
          <p:cNvPr id="6" name="Footer Placeholder 5">
            <a:extLst>
              <a:ext uri="{FF2B5EF4-FFF2-40B4-BE49-F238E27FC236}">
                <a16:creationId xmlns:a16="http://schemas.microsoft.com/office/drawing/2014/main" id="{CBB67A7A-4D65-4DB2-865E-88B218528DF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1B2CE6B-6E87-4022-9411-33F92C6CA3ED}"/>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19910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1109-6506-470C-B493-5E8D31F9397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1701E7E-6491-4EF6-AFC1-18036EFB1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EBBA3-AA5F-4E69-9509-3906200DD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D1D0A2E-3189-447B-B06F-8DD34DC19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33BB-46B2-4239-BC9E-4BB7E37446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2FCFB49-AD74-44D0-9484-D8622D352086}"/>
              </a:ext>
            </a:extLst>
          </p:cNvPr>
          <p:cNvSpPr>
            <a:spLocks noGrp="1"/>
          </p:cNvSpPr>
          <p:nvPr>
            <p:ph type="dt" sz="half" idx="10"/>
          </p:nvPr>
        </p:nvSpPr>
        <p:spPr/>
        <p:txBody>
          <a:bodyPr/>
          <a:lstStyle/>
          <a:p>
            <a:fld id="{EE00636A-7243-4DED-B835-AEAE0E35A6AC}" type="datetime1">
              <a:rPr lang="en-CA" smtClean="0"/>
              <a:t>2026-03-19</a:t>
            </a:fld>
            <a:endParaRPr lang="en-CA" dirty="0"/>
          </a:p>
        </p:txBody>
      </p:sp>
      <p:sp>
        <p:nvSpPr>
          <p:cNvPr id="8" name="Footer Placeholder 7">
            <a:extLst>
              <a:ext uri="{FF2B5EF4-FFF2-40B4-BE49-F238E27FC236}">
                <a16:creationId xmlns:a16="http://schemas.microsoft.com/office/drawing/2014/main" id="{7B563DD5-FE99-4681-87A8-EEEF5383BCF3}"/>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67217C58-AA20-4753-8E5F-6FFF765F29B5}"/>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375269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50DF-BE6E-41A1-82DC-13F42F918E3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91F011C-2F8C-4307-9FFC-4B39EE7D49D2}"/>
              </a:ext>
            </a:extLst>
          </p:cNvPr>
          <p:cNvSpPr>
            <a:spLocks noGrp="1"/>
          </p:cNvSpPr>
          <p:nvPr>
            <p:ph type="dt" sz="half" idx="10"/>
          </p:nvPr>
        </p:nvSpPr>
        <p:spPr/>
        <p:txBody>
          <a:bodyPr/>
          <a:lstStyle/>
          <a:p>
            <a:fld id="{527355C0-623B-4EA6-932E-5C653528DEE0}" type="datetime1">
              <a:rPr lang="en-CA" smtClean="0"/>
              <a:t>2026-03-19</a:t>
            </a:fld>
            <a:endParaRPr lang="en-CA" dirty="0"/>
          </a:p>
        </p:txBody>
      </p:sp>
      <p:sp>
        <p:nvSpPr>
          <p:cNvPr id="4" name="Footer Placeholder 3">
            <a:extLst>
              <a:ext uri="{FF2B5EF4-FFF2-40B4-BE49-F238E27FC236}">
                <a16:creationId xmlns:a16="http://schemas.microsoft.com/office/drawing/2014/main" id="{A16955E3-0BF8-4121-ABB6-FA45DB7B2062}"/>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2D2968EC-4F3B-4F19-9BFB-B7A2C6F26B5B}"/>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215365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C5A43-8A07-4049-A077-25B1204F8E4C}"/>
              </a:ext>
            </a:extLst>
          </p:cNvPr>
          <p:cNvSpPr>
            <a:spLocks noGrp="1"/>
          </p:cNvSpPr>
          <p:nvPr>
            <p:ph type="dt" sz="half" idx="10"/>
          </p:nvPr>
        </p:nvSpPr>
        <p:spPr/>
        <p:txBody>
          <a:bodyPr/>
          <a:lstStyle/>
          <a:p>
            <a:fld id="{2B2D8546-CEE3-424F-9798-709C905FE7A6}" type="datetime1">
              <a:rPr lang="en-CA" smtClean="0"/>
              <a:t>2026-03-19</a:t>
            </a:fld>
            <a:endParaRPr lang="en-CA" dirty="0"/>
          </a:p>
        </p:txBody>
      </p:sp>
      <p:sp>
        <p:nvSpPr>
          <p:cNvPr id="3" name="Footer Placeholder 2">
            <a:extLst>
              <a:ext uri="{FF2B5EF4-FFF2-40B4-BE49-F238E27FC236}">
                <a16:creationId xmlns:a16="http://schemas.microsoft.com/office/drawing/2014/main" id="{C9CAB380-B34D-4004-9E07-1FA883E3B2AC}"/>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F1EB539F-9483-4088-ADC2-BA7391AE3886}"/>
              </a:ext>
            </a:extLst>
          </p:cNvPr>
          <p:cNvSpPr>
            <a:spLocks noGrp="1"/>
          </p:cNvSpPr>
          <p:nvPr>
            <p:ph type="sldNum" sz="quarter" idx="12"/>
          </p:nvPr>
        </p:nvSpPr>
        <p:spPr/>
        <p:txBody>
          <a:bodyPr/>
          <a:lstStyle/>
          <a:p>
            <a:fld id="{5C97E0DF-5EFD-444D-A553-2E3AE8BBA0B8}" type="slidenum">
              <a:rPr lang="en-CA" smtClean="0"/>
              <a:t>‹#›</a:t>
            </a:fld>
            <a:endParaRPr lang="en-CA" dirty="0"/>
          </a:p>
        </p:txBody>
      </p:sp>
      <p:sp>
        <p:nvSpPr>
          <p:cNvPr id="5" name="object 2">
            <a:extLst>
              <a:ext uri="{FF2B5EF4-FFF2-40B4-BE49-F238E27FC236}">
                <a16:creationId xmlns:a16="http://schemas.microsoft.com/office/drawing/2014/main" id="{6C2F2A93-5FA2-4FBF-B7D1-81FDCE6F7968}"/>
              </a:ext>
            </a:extLst>
          </p:cNvPr>
          <p:cNvSpPr>
            <a:spLocks noChangeAspect="1" noChangeArrowheads="1"/>
          </p:cNvSpPr>
          <p:nvPr userDrawn="1"/>
        </p:nvSpPr>
        <p:spPr bwMode="auto">
          <a:xfrm>
            <a:off x="0" y="-2842"/>
            <a:ext cx="12192000" cy="686368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Tree>
    <p:extLst>
      <p:ext uri="{BB962C8B-B14F-4D97-AF65-F5344CB8AC3E}">
        <p14:creationId xmlns:p14="http://schemas.microsoft.com/office/powerpoint/2010/main" val="285510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0299-B9D5-442C-93E2-A980094A7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4E2A5B8-3760-47D8-B880-96BB152DB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3D68460-1AA9-4998-BD3F-21BDD7B57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BD8F5-EDCC-4881-9208-C961C5EB96D3}"/>
              </a:ext>
            </a:extLst>
          </p:cNvPr>
          <p:cNvSpPr>
            <a:spLocks noGrp="1"/>
          </p:cNvSpPr>
          <p:nvPr>
            <p:ph type="dt" sz="half" idx="10"/>
          </p:nvPr>
        </p:nvSpPr>
        <p:spPr/>
        <p:txBody>
          <a:bodyPr/>
          <a:lstStyle/>
          <a:p>
            <a:fld id="{1C9CB29E-1861-4F58-9FDA-DAF54A4980EB}" type="datetime1">
              <a:rPr lang="en-CA" smtClean="0"/>
              <a:t>2026-03-19</a:t>
            </a:fld>
            <a:endParaRPr lang="en-CA" dirty="0"/>
          </a:p>
        </p:txBody>
      </p:sp>
      <p:sp>
        <p:nvSpPr>
          <p:cNvPr id="6" name="Footer Placeholder 5">
            <a:extLst>
              <a:ext uri="{FF2B5EF4-FFF2-40B4-BE49-F238E27FC236}">
                <a16:creationId xmlns:a16="http://schemas.microsoft.com/office/drawing/2014/main" id="{D25F8F73-33E9-4A9B-A731-EE373ED223D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60F43248-7FCD-4CEA-A7CF-BB4EEBA4832C}"/>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96450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2F40-E9F3-46FB-A7F0-277D62CF6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004EE05-CBBA-427C-8AD5-9C7CE0A1C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FB088AC3-4A07-481F-BE42-DC75BB783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8A508-0918-4C4B-9AC6-BAADA428F691}"/>
              </a:ext>
            </a:extLst>
          </p:cNvPr>
          <p:cNvSpPr>
            <a:spLocks noGrp="1"/>
          </p:cNvSpPr>
          <p:nvPr>
            <p:ph type="dt" sz="half" idx="10"/>
          </p:nvPr>
        </p:nvSpPr>
        <p:spPr/>
        <p:txBody>
          <a:bodyPr/>
          <a:lstStyle/>
          <a:p>
            <a:fld id="{0BA048AD-9D88-40C8-91CE-1E45A648B7A1}" type="datetime1">
              <a:rPr lang="en-CA" smtClean="0"/>
              <a:t>2026-03-19</a:t>
            </a:fld>
            <a:endParaRPr lang="en-CA" dirty="0"/>
          </a:p>
        </p:txBody>
      </p:sp>
      <p:sp>
        <p:nvSpPr>
          <p:cNvPr id="6" name="Footer Placeholder 5">
            <a:extLst>
              <a:ext uri="{FF2B5EF4-FFF2-40B4-BE49-F238E27FC236}">
                <a16:creationId xmlns:a16="http://schemas.microsoft.com/office/drawing/2014/main" id="{CD52BEAF-68B2-4A45-8969-69094793CE7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84A18C37-292F-401E-AEBC-9F68BC2662D7}"/>
              </a:ext>
            </a:extLst>
          </p:cNvPr>
          <p:cNvSpPr>
            <a:spLocks noGrp="1"/>
          </p:cNvSpPr>
          <p:nvPr>
            <p:ph type="sldNum" sz="quarter" idx="12"/>
          </p:nvPr>
        </p:nvSpPr>
        <p:spPr/>
        <p:txBody>
          <a:bodyPr/>
          <a:lstStyle/>
          <a:p>
            <a:fld id="{5C97E0DF-5EFD-444D-A553-2E3AE8BBA0B8}" type="slidenum">
              <a:rPr lang="en-CA" smtClean="0"/>
              <a:t>‹#›</a:t>
            </a:fld>
            <a:endParaRPr lang="en-CA" dirty="0"/>
          </a:p>
        </p:txBody>
      </p:sp>
    </p:spTree>
    <p:extLst>
      <p:ext uri="{BB962C8B-B14F-4D97-AF65-F5344CB8AC3E}">
        <p14:creationId xmlns:p14="http://schemas.microsoft.com/office/powerpoint/2010/main" val="136875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40B13-05E9-4AC0-99AD-1A1BBAFB9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78B4D3F-B06C-42B6-9398-101E9A5D6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763FD4-D3F0-44E1-B7B1-C0E26C351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C165F-3EA2-4BC9-A49B-C0EBBC66067E}" type="datetime1">
              <a:rPr lang="en-CA" smtClean="0"/>
              <a:t>2026-03-19</a:t>
            </a:fld>
            <a:endParaRPr lang="en-CA" dirty="0"/>
          </a:p>
        </p:txBody>
      </p:sp>
      <p:sp>
        <p:nvSpPr>
          <p:cNvPr id="5" name="Footer Placeholder 4">
            <a:extLst>
              <a:ext uri="{FF2B5EF4-FFF2-40B4-BE49-F238E27FC236}">
                <a16:creationId xmlns:a16="http://schemas.microsoft.com/office/drawing/2014/main" id="{8E84F30A-7EDD-495D-8FCD-0563DC8C3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93792CA9-A27B-45FA-AEFD-2E7F609C4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7E0DF-5EFD-444D-A553-2E3AE8BBA0B8}" type="slidenum">
              <a:rPr lang="en-CA" smtClean="0"/>
              <a:t>‹#›</a:t>
            </a:fld>
            <a:endParaRPr lang="en-CA" dirty="0"/>
          </a:p>
        </p:txBody>
      </p:sp>
    </p:spTree>
    <p:extLst>
      <p:ext uri="{BB962C8B-B14F-4D97-AF65-F5344CB8AC3E}">
        <p14:creationId xmlns:p14="http://schemas.microsoft.com/office/powerpoint/2010/main" val="193940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jpg"/><Relationship Id="rId7" Type="http://schemas.openxmlformats.org/officeDocument/2006/relationships/chart" Target="../charts/chart2.xml"/><Relationship Id="rId12"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chart" Target="../charts/chart6.xml"/><Relationship Id="rId5" Type="http://schemas.openxmlformats.org/officeDocument/2006/relationships/image" Target="../media/image6.png"/><Relationship Id="rId10" Type="http://schemas.openxmlformats.org/officeDocument/2006/relationships/chart" Target="../charts/chart5.xml"/><Relationship Id="rId4" Type="http://schemas.openxmlformats.org/officeDocument/2006/relationships/image" Target="../media/image5.png"/><Relationship Id="rId9"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8.xml"/><Relationship Id="rId7"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chart" Target="../charts/chart12.xml"/><Relationship Id="rId4" Type="http://schemas.openxmlformats.org/officeDocument/2006/relationships/image" Target="../media/image4.jpg"/><Relationship Id="rId9"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bject 4">
            <a:extLst>
              <a:ext uri="{FF2B5EF4-FFF2-40B4-BE49-F238E27FC236}">
                <a16:creationId xmlns:a16="http://schemas.microsoft.com/office/drawing/2014/main" id="{EA92DD6B-2CE0-47FC-8B66-59BD5880BD06}"/>
              </a:ext>
            </a:extLst>
          </p:cNvPr>
          <p:cNvSpPr txBox="1">
            <a:spLocks noChangeArrowheads="1"/>
          </p:cNvSpPr>
          <p:nvPr/>
        </p:nvSpPr>
        <p:spPr bwMode="auto">
          <a:xfrm>
            <a:off x="3806372" y="5690553"/>
            <a:ext cx="3934884"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6933" rIns="0" bIns="0">
            <a:spAutoFit/>
          </a:bodyPr>
          <a:lstStyle>
            <a:lvl1pPr marL="5365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200" b="1" dirty="0">
                <a:solidFill>
                  <a:srgbClr val="163B65"/>
                </a:solidFill>
                <a:latin typeface="+mn-lt"/>
                <a:ea typeface="Franchise" panose="00000009000000000000" pitchFamily="49" charset="0"/>
              </a:rPr>
              <a:t>March 2026</a:t>
            </a:r>
            <a:br>
              <a:rPr lang="en-US" altLang="en-US" sz="2200" b="1" dirty="0">
                <a:solidFill>
                  <a:srgbClr val="163B65"/>
                </a:solidFill>
                <a:latin typeface="+mn-lt"/>
                <a:ea typeface="Franchise" panose="00000009000000000000" pitchFamily="49" charset="0"/>
              </a:rPr>
            </a:br>
            <a:r>
              <a:rPr lang="en-US" altLang="en-US" sz="2200" b="1" dirty="0">
                <a:solidFill>
                  <a:srgbClr val="163B65"/>
                </a:solidFill>
                <a:latin typeface="+mn-lt"/>
                <a:ea typeface="Franchise" panose="00000009000000000000" pitchFamily="49" charset="0"/>
                <a:cs typeface="Myriad Pro"/>
              </a:rPr>
              <a:t>Investor Presentation</a:t>
            </a:r>
            <a:endParaRPr lang="en-US" altLang="en-US" sz="2200" b="1" dirty="0">
              <a:latin typeface="+mn-lt"/>
              <a:ea typeface="Franchise" panose="00000009000000000000" pitchFamily="49" charset="0"/>
              <a:cs typeface="Myriad Pro"/>
            </a:endParaRPr>
          </a:p>
        </p:txBody>
      </p:sp>
      <p:sp>
        <p:nvSpPr>
          <p:cNvPr id="10" name="object 3">
            <a:extLst>
              <a:ext uri="{FF2B5EF4-FFF2-40B4-BE49-F238E27FC236}">
                <a16:creationId xmlns:a16="http://schemas.microsoft.com/office/drawing/2014/main" id="{F5E42975-3982-4ECD-B4C4-CD0754C1D12C}"/>
              </a:ext>
            </a:extLst>
          </p:cNvPr>
          <p:cNvSpPr>
            <a:spLocks noChangeArrowheads="1"/>
          </p:cNvSpPr>
          <p:nvPr/>
        </p:nvSpPr>
        <p:spPr bwMode="auto">
          <a:xfrm>
            <a:off x="3594673" y="934709"/>
            <a:ext cx="5002654" cy="375744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1" name="object 3">
            <a:extLst>
              <a:ext uri="{FF2B5EF4-FFF2-40B4-BE49-F238E27FC236}">
                <a16:creationId xmlns:a16="http://schemas.microsoft.com/office/drawing/2014/main" id="{5B4498F8-55B8-49E9-BDE2-735E8C274A35}"/>
              </a:ext>
            </a:extLst>
          </p:cNvPr>
          <p:cNvSpPr txBox="1">
            <a:spLocks noChangeArrowheads="1"/>
          </p:cNvSpPr>
          <p:nvPr/>
        </p:nvSpPr>
        <p:spPr bwMode="auto">
          <a:xfrm>
            <a:off x="3594673" y="5231550"/>
            <a:ext cx="5341857" cy="38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693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33"/>
              </a:spcBef>
            </a:pPr>
            <a:r>
              <a:rPr lang="en-US" altLang="en-US" sz="2400" b="1" dirty="0">
                <a:solidFill>
                  <a:srgbClr val="163B65"/>
                </a:solidFill>
                <a:latin typeface="+mn-lt"/>
                <a:ea typeface="Myriad Pro"/>
                <a:cs typeface="Myriad Pro"/>
              </a:rPr>
              <a:t>TSXV- NLH (OTCQX:NVLPF)</a:t>
            </a:r>
            <a:endParaRPr lang="en-US" altLang="en-US" sz="2400" dirty="0">
              <a:latin typeface="+mn-lt"/>
              <a:ea typeface="Myriad Pro"/>
              <a:cs typeface="Myriad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D151DD03-8C61-492F-B1F0-A62B46CC1AF1}"/>
              </a:ext>
            </a:extLst>
          </p:cNvPr>
          <p:cNvSpPr txBox="1">
            <a:spLocks/>
          </p:cNvSpPr>
          <p:nvPr/>
        </p:nvSpPr>
        <p:spPr bwMode="auto">
          <a:xfrm>
            <a:off x="1587712" y="437835"/>
            <a:ext cx="853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2700" kern="0" spc="-20" dirty="0">
                <a:latin typeface="Times" panose="02020603050405020304" pitchFamily="18" charset="0"/>
                <a:cs typeface="Times" panose="02020603050405020304" pitchFamily="18" charset="0"/>
              </a:rPr>
              <a:t>Financial Profile</a:t>
            </a:r>
            <a:endParaRPr lang="en-CA" sz="2700" kern="0" dirty="0">
              <a:latin typeface="Times" panose="02020603050405020304" pitchFamily="18" charset="0"/>
              <a:cs typeface="Times" panose="02020603050405020304" pitchFamily="18" charset="0"/>
            </a:endParaRPr>
          </a:p>
        </p:txBody>
      </p:sp>
      <p:pic>
        <p:nvPicPr>
          <p:cNvPr id="22" name="Picture 21">
            <a:extLst>
              <a:ext uri="{FF2B5EF4-FFF2-40B4-BE49-F238E27FC236}">
                <a16:creationId xmlns:a16="http://schemas.microsoft.com/office/drawing/2014/main" id="{5520DBD1-93A1-4387-9224-987C57851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5" name="Picture 14" descr="A close up of a sign&#10;&#10;Description automatically generated">
            <a:extLst>
              <a:ext uri="{FF2B5EF4-FFF2-40B4-BE49-F238E27FC236}">
                <a16:creationId xmlns:a16="http://schemas.microsoft.com/office/drawing/2014/main" id="{5E221DE6-51B7-4070-AF8A-B0A92938F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14" name="object 3">
            <a:extLst>
              <a:ext uri="{FF2B5EF4-FFF2-40B4-BE49-F238E27FC236}">
                <a16:creationId xmlns:a16="http://schemas.microsoft.com/office/drawing/2014/main" id="{DAF855E0-A414-40E6-93EF-8E51714ADE55}"/>
              </a:ext>
            </a:extLst>
          </p:cNvPr>
          <p:cNvSpPr>
            <a:spLocks noChangeArrowheads="1"/>
          </p:cNvSpPr>
          <p:nvPr/>
        </p:nvSpPr>
        <p:spPr bwMode="auto">
          <a:xfrm>
            <a:off x="10703985" y="213784"/>
            <a:ext cx="1153583" cy="8636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2" name="Slide Number Placeholder 1">
            <a:extLst>
              <a:ext uri="{FF2B5EF4-FFF2-40B4-BE49-F238E27FC236}">
                <a16:creationId xmlns:a16="http://schemas.microsoft.com/office/drawing/2014/main" id="{BD3E7945-F754-4653-995F-DC8297ACB633}"/>
              </a:ext>
            </a:extLst>
          </p:cNvPr>
          <p:cNvSpPr>
            <a:spLocks noGrp="1"/>
          </p:cNvSpPr>
          <p:nvPr>
            <p:ph type="sldNum" sz="quarter" idx="12"/>
          </p:nvPr>
        </p:nvSpPr>
        <p:spPr/>
        <p:txBody>
          <a:bodyPr/>
          <a:lstStyle/>
          <a:p>
            <a:fld id="{5C97E0DF-5EFD-444D-A553-2E3AE8BBA0B8}" type="slidenum">
              <a:rPr lang="en-CA" smtClean="0"/>
              <a:pPr/>
              <a:t>10</a:t>
            </a:fld>
            <a:endParaRPr lang="en-CA" dirty="0"/>
          </a:p>
        </p:txBody>
      </p:sp>
      <p:sp>
        <p:nvSpPr>
          <p:cNvPr id="3" name="Footer Placeholder 2">
            <a:extLst>
              <a:ext uri="{FF2B5EF4-FFF2-40B4-BE49-F238E27FC236}">
                <a16:creationId xmlns:a16="http://schemas.microsoft.com/office/drawing/2014/main" id="{9EFED358-244B-41A4-821A-EDB04F82401F}"/>
              </a:ext>
            </a:extLst>
          </p:cNvPr>
          <p:cNvSpPr>
            <a:spLocks noGrp="1"/>
          </p:cNvSpPr>
          <p:nvPr>
            <p:ph type="ftr" sz="quarter" idx="11"/>
          </p:nvPr>
        </p:nvSpPr>
        <p:spPr>
          <a:xfrm>
            <a:off x="414250" y="6570163"/>
            <a:ext cx="11019311" cy="365125"/>
          </a:xfrm>
        </p:spPr>
        <p:txBody>
          <a:bodyPr/>
          <a:lstStyle/>
          <a:p>
            <a:r>
              <a:rPr lang="en-CA" dirty="0">
                <a:cs typeface="Arial" panose="020B0604020202020204" pitchFamily="34" charset="0"/>
              </a:rPr>
              <a:t>Source: Company publicly disclosed documents</a:t>
            </a:r>
          </a:p>
        </p:txBody>
      </p:sp>
      <p:sp>
        <p:nvSpPr>
          <p:cNvPr id="17" name="object 5">
            <a:extLst>
              <a:ext uri="{FF2B5EF4-FFF2-40B4-BE49-F238E27FC236}">
                <a16:creationId xmlns:a16="http://schemas.microsoft.com/office/drawing/2014/main" id="{BE110F74-F118-4AD9-AF04-E0E3622A29F4}"/>
              </a:ext>
            </a:extLst>
          </p:cNvPr>
          <p:cNvSpPr txBox="1">
            <a:spLocks noChangeArrowheads="1"/>
          </p:cNvSpPr>
          <p:nvPr/>
        </p:nvSpPr>
        <p:spPr bwMode="auto">
          <a:xfrm>
            <a:off x="914401" y="1168447"/>
            <a:ext cx="10043583" cy="28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93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33"/>
              </a:spcBef>
            </a:pPr>
            <a:r>
              <a:rPr lang="en-US" altLang="en-US" sz="1733" b="1" dirty="0">
                <a:ea typeface="Calibri" panose="020F0502020204030204" pitchFamily="34" charset="0"/>
                <a:cs typeface="Calibri" panose="020F0502020204030204" pitchFamily="34" charset="0"/>
              </a:rPr>
              <a:t>Nova Leap has an impressive history of rapid and consistent revenue and Adjusted EBITDA growth</a:t>
            </a:r>
            <a:endParaRPr lang="en-US" altLang="en-US" sz="1733" dirty="0">
              <a:ea typeface="Calibri" panose="020F0502020204030204" pitchFamily="34" charset="0"/>
              <a:cs typeface="Calibri" panose="020F0502020204030204" pitchFamily="34" charset="0"/>
            </a:endParaRPr>
          </a:p>
        </p:txBody>
      </p:sp>
      <p:sp>
        <p:nvSpPr>
          <p:cNvPr id="19" name="object 6">
            <a:extLst>
              <a:ext uri="{FF2B5EF4-FFF2-40B4-BE49-F238E27FC236}">
                <a16:creationId xmlns:a16="http://schemas.microsoft.com/office/drawing/2014/main" id="{40527643-7EF9-4087-9F18-CE54C83D3CD3}"/>
              </a:ext>
            </a:extLst>
          </p:cNvPr>
          <p:cNvSpPr txBox="1">
            <a:spLocks noChangeArrowheads="1"/>
          </p:cNvSpPr>
          <p:nvPr/>
        </p:nvSpPr>
        <p:spPr bwMode="auto">
          <a:xfrm>
            <a:off x="957704" y="1644201"/>
            <a:ext cx="4389120" cy="2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433"/>
              </a:spcBef>
              <a:defRPr/>
            </a:pPr>
            <a:r>
              <a:rPr lang="en-US" altLang="en-US" sz="1467" b="1" u="sng" dirty="0">
                <a:cs typeface="Calibri" panose="020F0502020204030204" pitchFamily="34" charset="0"/>
              </a:rPr>
              <a:t>Annual Revenue (US$ MM)</a:t>
            </a:r>
            <a:endParaRPr lang="en-US" altLang="en-US" sz="1467" baseline="30000" dirty="0">
              <a:cs typeface="Calibri" panose="020F0502020204030204" pitchFamily="34" charset="0"/>
            </a:endParaRPr>
          </a:p>
        </p:txBody>
      </p:sp>
      <p:sp>
        <p:nvSpPr>
          <p:cNvPr id="21" name="object 6">
            <a:extLst>
              <a:ext uri="{FF2B5EF4-FFF2-40B4-BE49-F238E27FC236}">
                <a16:creationId xmlns:a16="http://schemas.microsoft.com/office/drawing/2014/main" id="{EA280C2F-4845-4566-8931-6CE13CD9010B}"/>
              </a:ext>
            </a:extLst>
          </p:cNvPr>
          <p:cNvSpPr txBox="1">
            <a:spLocks noChangeArrowheads="1"/>
          </p:cNvSpPr>
          <p:nvPr/>
        </p:nvSpPr>
        <p:spPr bwMode="auto">
          <a:xfrm>
            <a:off x="1057842" y="4210063"/>
            <a:ext cx="4389120" cy="2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433"/>
              </a:spcBef>
              <a:defRPr/>
            </a:pPr>
            <a:r>
              <a:rPr lang="en-US" altLang="en-US" sz="1467" b="1" u="sng" dirty="0">
                <a:cs typeface="Calibri" panose="020F0502020204030204" pitchFamily="34" charset="0"/>
              </a:rPr>
              <a:t>Annual Adjusted EBITDA</a:t>
            </a:r>
            <a:r>
              <a:rPr lang="en-US" altLang="en-US" sz="1467" b="1" u="sng" baseline="30000" dirty="0">
                <a:cs typeface="Calibri" panose="020F0502020204030204" pitchFamily="34" charset="0"/>
              </a:rPr>
              <a:t> </a:t>
            </a:r>
            <a:r>
              <a:rPr lang="en-US" altLang="en-US" sz="1467" b="1" u="sng" dirty="0">
                <a:cs typeface="Calibri" panose="020F0502020204030204" pitchFamily="34" charset="0"/>
              </a:rPr>
              <a:t>(US$ MM)</a:t>
            </a:r>
            <a:endParaRPr lang="en-US" altLang="en-US" sz="1467" dirty="0">
              <a:cs typeface="Calibri" panose="020F0502020204030204" pitchFamily="34" charset="0"/>
            </a:endParaRPr>
          </a:p>
        </p:txBody>
      </p:sp>
      <p:sp>
        <p:nvSpPr>
          <p:cNvPr id="25" name="object 6">
            <a:extLst>
              <a:ext uri="{FF2B5EF4-FFF2-40B4-BE49-F238E27FC236}">
                <a16:creationId xmlns:a16="http://schemas.microsoft.com/office/drawing/2014/main" id="{BDF97DA1-586D-4E42-B0B9-BD684D4F2A49}"/>
              </a:ext>
            </a:extLst>
          </p:cNvPr>
          <p:cNvSpPr txBox="1">
            <a:spLocks noChangeArrowheads="1"/>
          </p:cNvSpPr>
          <p:nvPr/>
        </p:nvSpPr>
        <p:spPr bwMode="auto">
          <a:xfrm>
            <a:off x="5903918" y="4168483"/>
            <a:ext cx="4406879" cy="2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433"/>
              </a:spcBef>
              <a:defRPr/>
            </a:pPr>
            <a:r>
              <a:rPr lang="en-US" sz="1467" b="1" u="sng" dirty="0">
                <a:cs typeface="Calibri" panose="020F0502020204030204" pitchFamily="34" charset="0"/>
              </a:rPr>
              <a:t>Quarterly Adjusted EBITDA (US$ MM) </a:t>
            </a:r>
            <a:endParaRPr lang="en-US" altLang="en-US" sz="1467" b="1" u="sng" dirty="0">
              <a:cs typeface="Calibri" panose="020F0502020204030204" pitchFamily="34" charset="0"/>
            </a:endParaRPr>
          </a:p>
        </p:txBody>
      </p:sp>
      <p:sp>
        <p:nvSpPr>
          <p:cNvPr id="26" name="object 6">
            <a:extLst>
              <a:ext uri="{FF2B5EF4-FFF2-40B4-BE49-F238E27FC236}">
                <a16:creationId xmlns:a16="http://schemas.microsoft.com/office/drawing/2014/main" id="{BA1D0CA5-CB74-42D1-8117-92A40E5413AB}"/>
              </a:ext>
            </a:extLst>
          </p:cNvPr>
          <p:cNvSpPr txBox="1">
            <a:spLocks noChangeArrowheads="1"/>
          </p:cNvSpPr>
          <p:nvPr/>
        </p:nvSpPr>
        <p:spPr bwMode="auto">
          <a:xfrm>
            <a:off x="5912798" y="1644201"/>
            <a:ext cx="4389120" cy="2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433"/>
              </a:spcBef>
              <a:defRPr/>
            </a:pPr>
            <a:r>
              <a:rPr lang="en-US" altLang="en-US" sz="1467" b="1" u="sng" dirty="0">
                <a:cs typeface="Calibri" panose="020F0502020204030204" pitchFamily="34" charset="0"/>
              </a:rPr>
              <a:t>Quarterly Revenue (US$ MM)</a:t>
            </a:r>
            <a:endParaRPr lang="en-US" altLang="en-US" sz="1467" baseline="30000" dirty="0">
              <a:cs typeface="Calibri" panose="020F0502020204030204" pitchFamily="34" charset="0"/>
            </a:endParaRPr>
          </a:p>
        </p:txBody>
      </p:sp>
      <p:graphicFrame>
        <p:nvGraphicFramePr>
          <p:cNvPr id="5" name="Chart 4">
            <a:extLst>
              <a:ext uri="{FF2B5EF4-FFF2-40B4-BE49-F238E27FC236}">
                <a16:creationId xmlns:a16="http://schemas.microsoft.com/office/drawing/2014/main" id="{E5A29A33-8C6D-4F6D-887D-08A9F2D89BF8}"/>
              </a:ext>
            </a:extLst>
          </p:cNvPr>
          <p:cNvGraphicFramePr>
            <a:graphicFrameLocks/>
          </p:cNvGraphicFramePr>
          <p:nvPr>
            <p:extLst>
              <p:ext uri="{D42A27DB-BD31-4B8C-83A1-F6EECF244321}">
                <p14:modId xmlns:p14="http://schemas.microsoft.com/office/powerpoint/2010/main" val="3082709690"/>
              </p:ext>
            </p:extLst>
          </p:nvPr>
        </p:nvGraphicFramePr>
        <p:xfrm>
          <a:off x="1005840" y="1947187"/>
          <a:ext cx="3809918" cy="21362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EA291856-6E90-42F5-B6A1-421C005EF39E}"/>
              </a:ext>
            </a:extLst>
          </p:cNvPr>
          <p:cNvGraphicFramePr>
            <a:graphicFrameLocks/>
          </p:cNvGraphicFramePr>
          <p:nvPr>
            <p:extLst>
              <p:ext uri="{D42A27DB-BD31-4B8C-83A1-F6EECF244321}">
                <p14:modId xmlns:p14="http://schemas.microsoft.com/office/powerpoint/2010/main" val="4160490043"/>
              </p:ext>
            </p:extLst>
          </p:nvPr>
        </p:nvGraphicFramePr>
        <p:xfrm>
          <a:off x="986368" y="4520874"/>
          <a:ext cx="4241239" cy="17286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973458367"/>
              </p:ext>
            </p:extLst>
          </p:nvPr>
        </p:nvGraphicFramePr>
        <p:xfrm>
          <a:off x="5732992" y="1459879"/>
          <a:ext cx="5799101" cy="258191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Chart 5">
            <a:extLst>
              <a:ext uri="{FF2B5EF4-FFF2-40B4-BE49-F238E27FC236}">
                <a16:creationId xmlns:a16="http://schemas.microsoft.com/office/drawing/2014/main" id="{E5A29A33-8C6D-4F6D-887D-08A9F2D89BF8}"/>
              </a:ext>
            </a:extLst>
          </p:cNvPr>
          <p:cNvGraphicFramePr>
            <a:graphicFrameLocks/>
          </p:cNvGraphicFramePr>
          <p:nvPr>
            <p:extLst>
              <p:ext uri="{D42A27DB-BD31-4B8C-83A1-F6EECF244321}">
                <p14:modId xmlns:p14="http://schemas.microsoft.com/office/powerpoint/2010/main" val="936028695"/>
              </p:ext>
            </p:extLst>
          </p:nvPr>
        </p:nvGraphicFramePr>
        <p:xfrm>
          <a:off x="775399" y="1891182"/>
          <a:ext cx="4406879" cy="23163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Chart 12">
            <a:extLst>
              <a:ext uri="{FF2B5EF4-FFF2-40B4-BE49-F238E27FC236}">
                <a16:creationId xmlns:a16="http://schemas.microsoft.com/office/drawing/2014/main" id="{EA291856-6E90-42F5-B6A1-421C005EF39E}"/>
              </a:ext>
            </a:extLst>
          </p:cNvPr>
          <p:cNvGraphicFramePr>
            <a:graphicFrameLocks/>
          </p:cNvGraphicFramePr>
          <p:nvPr>
            <p:extLst>
              <p:ext uri="{D42A27DB-BD31-4B8C-83A1-F6EECF244321}">
                <p14:modId xmlns:p14="http://schemas.microsoft.com/office/powerpoint/2010/main" val="730034986"/>
              </p:ext>
            </p:extLst>
          </p:nvPr>
        </p:nvGraphicFramePr>
        <p:xfrm>
          <a:off x="701252" y="4181169"/>
          <a:ext cx="4592375" cy="24159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2164797365"/>
              </p:ext>
            </p:extLst>
          </p:nvPr>
        </p:nvGraphicFramePr>
        <p:xfrm>
          <a:off x="5487311" y="1543284"/>
          <a:ext cx="6003436" cy="262186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hart 17">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3841604445"/>
              </p:ext>
            </p:extLst>
          </p:nvPr>
        </p:nvGraphicFramePr>
        <p:xfrm>
          <a:off x="5487311" y="4149600"/>
          <a:ext cx="6026027" cy="247845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4385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C24E58-EDD4-4572-98A6-D63E1816E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9" name="Picture 18" descr="A close up of a sign&#10;&#10;Description automatically generated">
            <a:extLst>
              <a:ext uri="{FF2B5EF4-FFF2-40B4-BE49-F238E27FC236}">
                <a16:creationId xmlns:a16="http://schemas.microsoft.com/office/drawing/2014/main" id="{0A7F969A-997F-4A51-B587-CED1AECBC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0" name="object 3">
            <a:extLst>
              <a:ext uri="{FF2B5EF4-FFF2-40B4-BE49-F238E27FC236}">
                <a16:creationId xmlns:a16="http://schemas.microsoft.com/office/drawing/2014/main" id="{B8B834DE-C4AC-46D1-87D7-2BCE33EE283E}"/>
              </a:ext>
            </a:extLst>
          </p:cNvPr>
          <p:cNvSpPr>
            <a:spLocks noChangeArrowheads="1"/>
          </p:cNvSpPr>
          <p:nvPr/>
        </p:nvSpPr>
        <p:spPr bwMode="auto">
          <a:xfrm>
            <a:off x="10703985" y="213784"/>
            <a:ext cx="1153583" cy="86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4" name="Title 2">
            <a:extLst>
              <a:ext uri="{FF2B5EF4-FFF2-40B4-BE49-F238E27FC236}">
                <a16:creationId xmlns:a16="http://schemas.microsoft.com/office/drawing/2014/main" id="{F5ECE37D-1688-4D0D-B51F-87412D8E09E3}"/>
              </a:ext>
            </a:extLst>
          </p:cNvPr>
          <p:cNvSpPr txBox="1">
            <a:spLocks/>
          </p:cNvSpPr>
          <p:nvPr/>
        </p:nvSpPr>
        <p:spPr bwMode="auto">
          <a:xfrm>
            <a:off x="1828800" y="661886"/>
            <a:ext cx="853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2700" kern="0" spc="-20" dirty="0">
                <a:latin typeface="Times" panose="02020603050405020304" pitchFamily="18" charset="0"/>
                <a:cs typeface="Times" panose="02020603050405020304" pitchFamily="18" charset="0"/>
              </a:rPr>
              <a:t>Management Team</a:t>
            </a:r>
            <a:endParaRPr lang="en-CA" sz="2700" kern="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87FF2BF7-FF46-432D-A1DA-D3B54BAAB110}"/>
              </a:ext>
            </a:extLst>
          </p:cNvPr>
          <p:cNvSpPr>
            <a:spLocks noGrp="1"/>
          </p:cNvSpPr>
          <p:nvPr>
            <p:ph type="sldNum" sz="quarter" idx="12"/>
          </p:nvPr>
        </p:nvSpPr>
        <p:spPr/>
        <p:txBody>
          <a:bodyPr/>
          <a:lstStyle/>
          <a:p>
            <a:fld id="{5C97E0DF-5EFD-444D-A553-2E3AE8BBA0B8}" type="slidenum">
              <a:rPr lang="en-CA" smtClean="0"/>
              <a:pPr/>
              <a:t>11</a:t>
            </a:fld>
            <a:endParaRPr lang="en-CA" dirty="0"/>
          </a:p>
        </p:txBody>
      </p:sp>
      <p:graphicFrame>
        <p:nvGraphicFramePr>
          <p:cNvPr id="29" name="Table 4">
            <a:extLst>
              <a:ext uri="{FF2B5EF4-FFF2-40B4-BE49-F238E27FC236}">
                <a16:creationId xmlns:a16="http://schemas.microsoft.com/office/drawing/2014/main" id="{6BAE6C40-202A-43BA-93A1-D64E57BA71B9}"/>
              </a:ext>
            </a:extLst>
          </p:cNvPr>
          <p:cNvGraphicFramePr>
            <a:graphicFrameLocks noGrp="1"/>
          </p:cNvGraphicFramePr>
          <p:nvPr>
            <p:extLst>
              <p:ext uri="{D42A27DB-BD31-4B8C-83A1-F6EECF244321}">
                <p14:modId xmlns:p14="http://schemas.microsoft.com/office/powerpoint/2010/main" val="3424371112"/>
              </p:ext>
            </p:extLst>
          </p:nvPr>
        </p:nvGraphicFramePr>
        <p:xfrm>
          <a:off x="726141" y="1698218"/>
          <a:ext cx="10860348" cy="4721554"/>
        </p:xfrm>
        <a:graphic>
          <a:graphicData uri="http://schemas.openxmlformats.org/drawingml/2006/table">
            <a:tbl>
              <a:tblPr firstRow="1" bandRow="1">
                <a:tableStyleId>{5C22544A-7EE6-4342-B048-85BDC9FD1C3A}</a:tableStyleId>
              </a:tblPr>
              <a:tblGrid>
                <a:gridCol w="1874184">
                  <a:extLst>
                    <a:ext uri="{9D8B030D-6E8A-4147-A177-3AD203B41FA5}">
                      <a16:colId xmlns:a16="http://schemas.microsoft.com/office/drawing/2014/main" val="2721339612"/>
                    </a:ext>
                  </a:extLst>
                </a:gridCol>
                <a:gridCol w="8986164">
                  <a:extLst>
                    <a:ext uri="{9D8B030D-6E8A-4147-A177-3AD203B41FA5}">
                      <a16:colId xmlns:a16="http://schemas.microsoft.com/office/drawing/2014/main" val="473722941"/>
                    </a:ext>
                  </a:extLst>
                </a:gridCol>
              </a:tblGrid>
              <a:tr h="333483">
                <a:tc gridSpan="2">
                  <a:txBody>
                    <a:bodyPr/>
                    <a:lstStyle/>
                    <a:p>
                      <a:pPr algn="ctr"/>
                      <a:r>
                        <a:rPr lang="en-CA" sz="1400" dirty="0">
                          <a:latin typeface="+mn-lt"/>
                        </a:rPr>
                        <a:t>Corporate Management Team</a:t>
                      </a:r>
                    </a:p>
                  </a:txBody>
                  <a:tcPr anchor="ctr">
                    <a:solidFill>
                      <a:srgbClr val="163B65"/>
                    </a:solidFill>
                  </a:tcPr>
                </a:tc>
                <a:tc hMerge="1">
                  <a:txBody>
                    <a:bodyPr/>
                    <a:lstStyle/>
                    <a:p>
                      <a:endParaRPr lang="en-CA" dirty="0"/>
                    </a:p>
                  </a:txBody>
                  <a:tcPr/>
                </a:tc>
                <a:extLst>
                  <a:ext uri="{0D108BD9-81ED-4DB2-BD59-A6C34878D82A}">
                    <a16:rowId xmlns:a16="http://schemas.microsoft.com/office/drawing/2014/main" val="1983886133"/>
                  </a:ext>
                </a:extLst>
              </a:tr>
              <a:tr h="913351">
                <a:tc>
                  <a:txBody>
                    <a:bodyPr/>
                    <a:lstStyle/>
                    <a:p>
                      <a:r>
                        <a:rPr lang="en-CA" sz="1200" b="1" dirty="0">
                          <a:latin typeface="+mn-lt"/>
                        </a:rPr>
                        <a:t>Chris Dobbin, CPA, CA, ICD.D</a:t>
                      </a:r>
                    </a:p>
                    <a:p>
                      <a:r>
                        <a:rPr lang="en-CA" sz="1200" dirty="0">
                          <a:latin typeface="+mn-lt"/>
                        </a:rPr>
                        <a:t>President, CEO &amp; Director</a:t>
                      </a:r>
                    </a:p>
                  </a:txBody>
                  <a:tcPr>
                    <a:solidFill>
                      <a:schemeClr val="accent5">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j-lt"/>
                          <a:ea typeface="+mn-ea"/>
                          <a:cs typeface="+mn-cs"/>
                        </a:rPr>
                        <a:t>Founding President &amp; CEO of Nova Leap Health Corp., and previous Co-Owner of Earth Angels Home Care.</a:t>
                      </a:r>
                    </a:p>
                    <a:p>
                      <a:pPr marL="171450" indent="-171450" algn="l" defTabSz="914400" rtl="0" eaLnBrk="1" latinLnBrk="0" hangingPunct="1">
                        <a:buFont typeface="Arial" panose="020B0604020202020204" pitchFamily="34" charset="0"/>
                        <a:buChar char="•"/>
                      </a:pPr>
                      <a:endParaRPr lang="en-US" sz="1200" kern="1200" dirty="0">
                        <a:solidFill>
                          <a:schemeClr val="dk1"/>
                        </a:solidFill>
                        <a:latin typeface="+mj-lt"/>
                        <a:ea typeface="+mn-ea"/>
                        <a:cs typeface="+mn-cs"/>
                      </a:endParaRP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j-lt"/>
                          <a:ea typeface="+mn-ea"/>
                          <a:cs typeface="+mn-cs"/>
                        </a:rPr>
                        <a:t>Recognized as one of Atlantic Canada's Emerging Leaders, EY Entrepreneur of the Year® 2019, Director at </a:t>
                      </a:r>
                      <a:r>
                        <a:rPr lang="en-US" sz="1200" kern="1200" dirty="0" err="1">
                          <a:solidFill>
                            <a:schemeClr val="dk1"/>
                          </a:solidFill>
                          <a:latin typeface="+mj-lt"/>
                          <a:ea typeface="+mn-ea"/>
                          <a:cs typeface="+mn-cs"/>
                        </a:rPr>
                        <a:t>Medavie</a:t>
                      </a:r>
                      <a:r>
                        <a:rPr lang="en-US" sz="1200" kern="1200" dirty="0">
                          <a:solidFill>
                            <a:schemeClr val="dk1"/>
                          </a:solidFill>
                          <a:latin typeface="+mj-lt"/>
                          <a:ea typeface="+mn-ea"/>
                          <a:cs typeface="+mn-cs"/>
                        </a:rPr>
                        <a:t> Inc. and NL2 Capital Inc.</a:t>
                      </a:r>
                    </a:p>
                    <a:p>
                      <a:pPr marL="171450" indent="-171450" algn="l" defTabSz="914400" rtl="0" eaLnBrk="1" latinLnBrk="0" hangingPunct="1">
                        <a:buFont typeface="Arial" panose="020B0604020202020204" pitchFamily="34" charset="0"/>
                        <a:buChar char="•"/>
                      </a:pPr>
                      <a:endParaRPr lang="en-CA" sz="1200" kern="1200" dirty="0">
                        <a:solidFill>
                          <a:schemeClr val="dk1"/>
                        </a:solidFill>
                        <a:latin typeface="+mj-lt"/>
                        <a:ea typeface="+mn-ea"/>
                        <a:cs typeface="+mn-cs"/>
                      </a:endParaRPr>
                    </a:p>
                  </a:txBody>
                  <a:tcPr>
                    <a:solidFill>
                      <a:schemeClr val="bg1">
                        <a:lumMod val="95000"/>
                      </a:schemeClr>
                    </a:solidFill>
                  </a:tcPr>
                </a:tc>
                <a:extLst>
                  <a:ext uri="{0D108BD9-81ED-4DB2-BD59-A6C34878D82A}">
                    <a16:rowId xmlns:a16="http://schemas.microsoft.com/office/drawing/2014/main" val="497925939"/>
                  </a:ext>
                </a:extLst>
              </a:tr>
              <a:tr h="502920">
                <a:tc>
                  <a:txBody>
                    <a:bodyPr/>
                    <a:lstStyle/>
                    <a:p>
                      <a:pPr marL="0" algn="l" defTabSz="914400" rtl="0" eaLnBrk="1" latinLnBrk="0" hangingPunct="1"/>
                      <a:r>
                        <a:rPr lang="it-IT" sz="1200" b="1" kern="1200" dirty="0">
                          <a:solidFill>
                            <a:schemeClr val="dk1"/>
                          </a:solidFill>
                          <a:latin typeface="+mn-lt"/>
                          <a:ea typeface="+mn-ea"/>
                          <a:cs typeface="+mn-cs"/>
                        </a:rPr>
                        <a:t>Chris LeBlanc, CPA, CA</a:t>
                      </a:r>
                    </a:p>
                    <a:p>
                      <a:pPr marL="0" algn="l" defTabSz="914400" rtl="0" eaLnBrk="1" latinLnBrk="0" hangingPunct="1"/>
                      <a:r>
                        <a:rPr lang="it-IT" sz="1200" kern="1200" dirty="0">
                          <a:solidFill>
                            <a:schemeClr val="dk1"/>
                          </a:solidFill>
                          <a:latin typeface="+mn-lt"/>
                          <a:ea typeface="+mn-ea"/>
                          <a:cs typeface="+mn-cs"/>
                        </a:rPr>
                        <a:t>CFO &amp; Corporate Secretary</a:t>
                      </a:r>
                    </a:p>
                  </a:txBody>
                  <a:tcPr>
                    <a:solidFill>
                      <a:schemeClr val="accent5">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lang="en-US" sz="1200" b="0" kern="1200" dirty="0">
                          <a:solidFill>
                            <a:schemeClr val="dk1"/>
                          </a:solidFill>
                          <a:latin typeface="+mj-lt"/>
                          <a:ea typeface="+mn-ea"/>
                          <a:cs typeface="+mn-cs"/>
                        </a:rPr>
                        <a:t>Responsible for implementing business process improvements in the accounting, finance, reporting and budgeting function.</a:t>
                      </a:r>
                    </a:p>
                    <a:p>
                      <a:pPr marL="0" indent="0" algn="l" defTabSz="914400" rtl="0" eaLnBrk="1" latinLnBrk="0" hangingPunct="1">
                        <a:buFont typeface="Arial" panose="020B0604020202020204" pitchFamily="34" charset="0"/>
                        <a:buNone/>
                      </a:pPr>
                      <a:endParaRPr lang="en-CA" sz="1200" kern="1200" dirty="0">
                        <a:solidFill>
                          <a:schemeClr val="dk1"/>
                        </a:solidFill>
                        <a:latin typeface="+mj-lt"/>
                        <a:ea typeface="+mn-ea"/>
                        <a:cs typeface="+mn-cs"/>
                      </a:endParaRPr>
                    </a:p>
                    <a:p>
                      <a:pPr marL="171450" lvl="0" indent="-171450" algn="l" defTabSz="914400" rtl="0" eaLnBrk="1" latinLnBrk="0" hangingPunct="1">
                        <a:buFont typeface="Arial" panose="020B0604020202020204" pitchFamily="34" charset="0"/>
                        <a:buChar char="•"/>
                      </a:pPr>
                      <a:r>
                        <a:rPr lang="en-CA" sz="1200" kern="1200" dirty="0">
                          <a:solidFill>
                            <a:schemeClr val="dk1"/>
                          </a:solidFill>
                          <a:effectLst/>
                          <a:latin typeface="+mj-lt"/>
                          <a:ea typeface="+mn-ea"/>
                          <a:cs typeface="+mn-cs"/>
                        </a:rPr>
                        <a:t>Twenty years of progressive experience, </a:t>
                      </a:r>
                      <a:r>
                        <a:rPr lang="en-CA" sz="1200" kern="1200" dirty="0">
                          <a:solidFill>
                            <a:schemeClr val="dk1"/>
                          </a:solidFill>
                          <a:latin typeface="+mj-lt"/>
                          <a:ea typeface="+mn-ea"/>
                          <a:cs typeface="+mn-cs"/>
                        </a:rPr>
                        <a:t>including a publicly traded mid-tier international mining company and a large private equity owned environmental and industrial cleaning company.</a:t>
                      </a:r>
                    </a:p>
                    <a:p>
                      <a:pPr marL="171450" lvl="0" indent="-171450" algn="l" defTabSz="914400" rtl="0" eaLnBrk="1" latinLnBrk="0" hangingPunct="1">
                        <a:buFont typeface="Arial" panose="020B0604020202020204" pitchFamily="34" charset="0"/>
                        <a:buChar char="•"/>
                      </a:pPr>
                      <a:endParaRPr lang="en-CA" sz="1200" kern="1200" dirty="0">
                        <a:solidFill>
                          <a:schemeClr val="dk1"/>
                        </a:solidFill>
                        <a:latin typeface="+mj-lt"/>
                        <a:ea typeface="+mn-ea"/>
                        <a:cs typeface="+mn-cs"/>
                      </a:endParaRPr>
                    </a:p>
                  </a:txBody>
                  <a:tcPr>
                    <a:solidFill>
                      <a:schemeClr val="bg1">
                        <a:lumMod val="95000"/>
                      </a:schemeClr>
                    </a:solidFill>
                  </a:tcPr>
                </a:tc>
                <a:extLst>
                  <a:ext uri="{0D108BD9-81ED-4DB2-BD59-A6C34878D82A}">
                    <a16:rowId xmlns:a16="http://schemas.microsoft.com/office/drawing/2014/main" val="1293485055"/>
                  </a:ext>
                </a:extLst>
              </a:tr>
              <a:tr h="502920">
                <a:tc>
                  <a:txBody>
                    <a:bodyPr/>
                    <a:lstStyle/>
                    <a:p>
                      <a:pPr marL="0" algn="l" defTabSz="914400" rtl="0" eaLnBrk="1" latinLnBrk="0" hangingPunct="1"/>
                      <a:r>
                        <a:rPr lang="it-IT" sz="1200" b="1" kern="1200" dirty="0">
                          <a:solidFill>
                            <a:schemeClr val="dk1"/>
                          </a:solidFill>
                          <a:latin typeface="+mn-lt"/>
                          <a:ea typeface="+mn-ea"/>
                          <a:cs typeface="+mn-cs"/>
                        </a:rPr>
                        <a:t>Melissa Anderson</a:t>
                      </a:r>
                    </a:p>
                    <a:p>
                      <a:pPr marL="0" algn="l" defTabSz="914400" rtl="0" eaLnBrk="1" latinLnBrk="0" hangingPunct="1"/>
                      <a:r>
                        <a:rPr lang="it-IT" sz="1200" kern="1200" dirty="0">
                          <a:solidFill>
                            <a:schemeClr val="dk1"/>
                          </a:solidFill>
                          <a:latin typeface="+mn-lt"/>
                          <a:ea typeface="+mn-ea"/>
                          <a:cs typeface="+mn-cs"/>
                        </a:rPr>
                        <a:t>Senior Vice-President</a:t>
                      </a:r>
                    </a:p>
                    <a:p>
                      <a:pPr marL="0" algn="l" defTabSz="914400" rtl="0" eaLnBrk="1" latinLnBrk="0" hangingPunct="1"/>
                      <a:r>
                        <a:rPr lang="it-IT" sz="1200" kern="1200" dirty="0">
                          <a:solidFill>
                            <a:schemeClr val="dk1"/>
                          </a:solidFill>
                          <a:latin typeface="+mn-lt"/>
                          <a:ea typeface="+mn-ea"/>
                          <a:cs typeface="+mn-cs"/>
                        </a:rPr>
                        <a:t>Nova Leap Home Health</a:t>
                      </a:r>
                    </a:p>
                    <a:p>
                      <a:pPr marL="0" algn="l" defTabSz="914400" rtl="0" eaLnBrk="1" latinLnBrk="0" hangingPunct="1"/>
                      <a:endParaRPr lang="it-IT" sz="12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171450" lvl="0" indent="-171450" algn="l" defTabSz="914400" rtl="0" eaLnBrk="1" latinLnBrk="0" hangingPunct="1">
                        <a:buFont typeface="Arial" panose="020B0604020202020204" pitchFamily="34" charset="0"/>
                        <a:buChar char="•"/>
                      </a:pPr>
                      <a:r>
                        <a:rPr lang="en-CA" sz="1200" kern="1200" dirty="0">
                          <a:solidFill>
                            <a:schemeClr val="dk1"/>
                          </a:solidFill>
                          <a:latin typeface="+mj-lt"/>
                          <a:ea typeface="+mn-ea"/>
                          <a:cs typeface="+mn-cs"/>
                        </a:rPr>
                        <a:t>Direction and oversight of operations of all US based agencies.</a:t>
                      </a:r>
                    </a:p>
                    <a:p>
                      <a:pPr marL="171450" lvl="0" indent="-171450" algn="l" defTabSz="914400" rtl="0" eaLnBrk="1" latinLnBrk="0" hangingPunct="1">
                        <a:buFont typeface="Arial" panose="020B0604020202020204" pitchFamily="34" charset="0"/>
                        <a:buChar char="•"/>
                      </a:pPr>
                      <a:endParaRPr lang="en-CA" sz="1200" kern="1200" dirty="0">
                        <a:solidFill>
                          <a:schemeClr val="dk1"/>
                        </a:solidFill>
                        <a:latin typeface="+mj-lt"/>
                        <a:ea typeface="+mn-ea"/>
                        <a:cs typeface="+mn-cs"/>
                      </a:endParaRPr>
                    </a:p>
                    <a:p>
                      <a:pPr marL="171450" lvl="0" indent="-171450" algn="l" defTabSz="914400" rtl="0" eaLnBrk="1" latinLnBrk="0" hangingPunct="1">
                        <a:buFont typeface="Arial" panose="020B0604020202020204" pitchFamily="34" charset="0"/>
                        <a:buChar char="•"/>
                      </a:pPr>
                      <a:r>
                        <a:rPr lang="en-CA" sz="1200" kern="1200" dirty="0">
                          <a:solidFill>
                            <a:schemeClr val="dk1"/>
                          </a:solidFill>
                          <a:latin typeface="+mj-lt"/>
                          <a:ea typeface="+mn-ea"/>
                          <a:cs typeface="+mn-cs"/>
                        </a:rPr>
                        <a:t>Twenty-five years of home care and hospice experience, including extensive experience operating and managing home care agencies.</a:t>
                      </a:r>
                    </a:p>
                  </a:txBody>
                  <a:tcPr>
                    <a:solidFill>
                      <a:schemeClr val="bg1">
                        <a:lumMod val="95000"/>
                      </a:schemeClr>
                    </a:solidFill>
                  </a:tcPr>
                </a:tc>
                <a:extLst>
                  <a:ext uri="{0D108BD9-81ED-4DB2-BD59-A6C34878D82A}">
                    <a16:rowId xmlns:a16="http://schemas.microsoft.com/office/drawing/2014/main" val="3890818204"/>
                  </a:ext>
                </a:extLst>
              </a:tr>
              <a:tr h="502920">
                <a:tc>
                  <a:txBody>
                    <a:bodyPr/>
                    <a:lstStyle/>
                    <a:p>
                      <a:pPr marL="0" algn="l" defTabSz="914400" rtl="0" eaLnBrk="1" latinLnBrk="0" hangingPunct="1"/>
                      <a:r>
                        <a:rPr lang="it-IT" sz="1200" b="1" kern="1200" dirty="0">
                          <a:solidFill>
                            <a:schemeClr val="dk1"/>
                          </a:solidFill>
                          <a:latin typeface="+mn-lt"/>
                          <a:ea typeface="+mn-ea"/>
                          <a:cs typeface="+mn-cs"/>
                        </a:rPr>
                        <a:t>Jill Dobbin, MSc</a:t>
                      </a:r>
                    </a:p>
                    <a:p>
                      <a:pPr marL="0" algn="l" defTabSz="914400" rtl="0" eaLnBrk="1" latinLnBrk="0" hangingPunct="1"/>
                      <a:r>
                        <a:rPr lang="it-IT" sz="1200" b="0" kern="1200" dirty="0">
                          <a:solidFill>
                            <a:schemeClr val="dk1"/>
                          </a:solidFill>
                          <a:latin typeface="+mn-lt"/>
                          <a:ea typeface="+mn-ea"/>
                          <a:cs typeface="+mn-cs"/>
                        </a:rPr>
                        <a:t>President</a:t>
                      </a:r>
                    </a:p>
                    <a:p>
                      <a:pPr marL="0" algn="l" defTabSz="914400" rtl="0" eaLnBrk="1" latinLnBrk="0" hangingPunct="1"/>
                      <a:r>
                        <a:rPr lang="it-IT" sz="1200" b="0" kern="1200" dirty="0">
                          <a:solidFill>
                            <a:schemeClr val="dk1"/>
                          </a:solidFill>
                          <a:latin typeface="+mn-lt"/>
                          <a:ea typeface="+mn-ea"/>
                          <a:cs typeface="+mn-cs"/>
                        </a:rPr>
                        <a:t>Earth Angels Home Care</a:t>
                      </a:r>
                    </a:p>
                  </a:txBody>
                  <a:tcPr>
                    <a:solidFill>
                      <a:schemeClr val="accent5">
                        <a:lumMod val="20000"/>
                        <a:lumOff val="80000"/>
                      </a:schemeClr>
                    </a:solidFill>
                  </a:tcPr>
                </a:tc>
                <a:tc>
                  <a:txBody>
                    <a:bodyPr/>
                    <a:lstStyle/>
                    <a:p>
                      <a:pPr marL="171450" lvl="0" indent="-171450" algn="l" defTabSz="914400" rtl="0" eaLnBrk="1" latinLnBrk="0" hangingPunct="1">
                        <a:buFont typeface="Arial" panose="020B0604020202020204" pitchFamily="34" charset="0"/>
                        <a:buChar char="•"/>
                      </a:pPr>
                      <a:r>
                        <a:rPr lang="en-CA" sz="1200" kern="1200" dirty="0">
                          <a:solidFill>
                            <a:schemeClr val="dk1"/>
                          </a:solidFill>
                          <a:latin typeface="+mj-lt"/>
                          <a:ea typeface="+mn-ea"/>
                          <a:cs typeface="+mn-cs"/>
                        </a:rPr>
                        <a:t>Responsibility for Canadian Operations.</a:t>
                      </a:r>
                    </a:p>
                    <a:p>
                      <a:pPr marL="171450" lvl="0" indent="-171450" algn="l" defTabSz="914400" rtl="0" eaLnBrk="1" latinLnBrk="0" hangingPunct="1">
                        <a:buFont typeface="Arial" panose="020B0604020202020204" pitchFamily="34" charset="0"/>
                        <a:buChar char="•"/>
                      </a:pPr>
                      <a:endParaRPr lang="en-CA" sz="1200" kern="1200" dirty="0">
                        <a:solidFill>
                          <a:schemeClr val="dk1"/>
                        </a:solidFill>
                        <a:latin typeface="+mj-lt"/>
                        <a:ea typeface="+mn-ea"/>
                        <a:cs typeface="+mn-cs"/>
                      </a:endParaRPr>
                    </a:p>
                    <a:p>
                      <a:pPr marL="171450" lvl="0" indent="-171450" algn="l" defTabSz="914400" rtl="0" eaLnBrk="1" latinLnBrk="0" hangingPunct="1">
                        <a:buFont typeface="Arial" panose="020B0604020202020204" pitchFamily="34" charset="0"/>
                        <a:buChar char="•"/>
                      </a:pPr>
                      <a:r>
                        <a:rPr lang="en-CA" sz="1200" kern="1200" dirty="0">
                          <a:solidFill>
                            <a:schemeClr val="dk1"/>
                          </a:solidFill>
                          <a:latin typeface="+mj-lt"/>
                          <a:ea typeface="+mn-ea"/>
                          <a:cs typeface="+mn-cs"/>
                        </a:rPr>
                        <a:t>Previous Co-Owner of Earth Angels Home Care with over a decade of direct experience managing and growing multi-site home care operations.</a:t>
                      </a:r>
                    </a:p>
                  </a:txBody>
                  <a:tcPr>
                    <a:solidFill>
                      <a:schemeClr val="bg1">
                        <a:lumMod val="95000"/>
                      </a:schemeClr>
                    </a:solidFill>
                  </a:tcPr>
                </a:tc>
                <a:extLst>
                  <a:ext uri="{0D108BD9-81ED-4DB2-BD59-A6C34878D82A}">
                    <a16:rowId xmlns:a16="http://schemas.microsoft.com/office/drawing/2014/main" val="4273260711"/>
                  </a:ext>
                </a:extLst>
              </a:tr>
              <a:tr h="502920">
                <a:tc>
                  <a:txBody>
                    <a:bodyPr/>
                    <a:lstStyle/>
                    <a:p>
                      <a:pPr marL="0" algn="l" defTabSz="914400" rtl="0" eaLnBrk="1" latinLnBrk="0" hangingPunct="1"/>
                      <a:r>
                        <a:rPr lang="it-IT" sz="1200" b="1" kern="1200" dirty="0">
                          <a:solidFill>
                            <a:schemeClr val="dk1"/>
                          </a:solidFill>
                          <a:latin typeface="+mn-lt"/>
                          <a:ea typeface="+mn-ea"/>
                          <a:cs typeface="+mn-cs"/>
                        </a:rPr>
                        <a:t>Breanne Muchemore, MSW, LICSW, CCM</a:t>
                      </a:r>
                    </a:p>
                    <a:p>
                      <a:pPr marL="0" algn="l" defTabSz="914400" rtl="0" eaLnBrk="1" latinLnBrk="0" hangingPunct="1"/>
                      <a:r>
                        <a:rPr lang="it-IT" sz="1200" b="0" kern="1200" dirty="0">
                          <a:solidFill>
                            <a:schemeClr val="dk1"/>
                          </a:solidFill>
                          <a:latin typeface="+mn-lt"/>
                          <a:ea typeface="+mn-ea"/>
                          <a:cs typeface="+mn-cs"/>
                        </a:rPr>
                        <a:t>VP, Nova Leap Care Management</a:t>
                      </a:r>
                    </a:p>
                  </a:txBody>
                  <a:tcPr>
                    <a:solidFill>
                      <a:schemeClr val="accent5">
                        <a:lumMod val="20000"/>
                        <a:lumOff val="80000"/>
                      </a:schemeClr>
                    </a:solidFill>
                  </a:tcPr>
                </a:tc>
                <a:tc>
                  <a:txBody>
                    <a:bodyPr/>
                    <a:lstStyle/>
                    <a:p>
                      <a:pPr marL="171450" lvl="0" indent="-171450" algn="l" defTabSz="914400" rtl="0" eaLnBrk="1" latinLnBrk="0" hangingPunct="1">
                        <a:buFont typeface="Arial" panose="020B0604020202020204" pitchFamily="34" charset="0"/>
                        <a:buChar char="•"/>
                      </a:pPr>
                      <a:r>
                        <a:rPr lang="en-CA" sz="1200" kern="1200" dirty="0">
                          <a:solidFill>
                            <a:schemeClr val="dk1"/>
                          </a:solidFill>
                          <a:latin typeface="+mj-lt"/>
                          <a:ea typeface="+mn-ea"/>
                          <a:cs typeface="+mn-cs"/>
                        </a:rPr>
                        <a:t>Responsibility for U.S. care management division.</a:t>
                      </a:r>
                    </a:p>
                    <a:p>
                      <a:pPr marL="171450" lvl="0" indent="-171450" algn="l" defTabSz="914400" rtl="0" eaLnBrk="1" latinLnBrk="0" hangingPunct="1">
                        <a:buFont typeface="Arial" panose="020B0604020202020204" pitchFamily="34" charset="0"/>
                        <a:buChar char="•"/>
                      </a:pPr>
                      <a:endParaRPr lang="en-CA" sz="1200" kern="1200" dirty="0">
                        <a:solidFill>
                          <a:schemeClr val="dk1"/>
                        </a:solidFill>
                        <a:latin typeface="+mj-lt"/>
                        <a:ea typeface="+mn-ea"/>
                        <a:cs typeface="+mn-cs"/>
                      </a:endParaRPr>
                    </a:p>
                    <a:p>
                      <a:pPr marL="171450" lvl="0" indent="-171450" algn="l" defTabSz="914400" rtl="0" eaLnBrk="1" latinLnBrk="0" hangingPunct="1">
                        <a:buFont typeface="Arial" panose="020B0604020202020204" pitchFamily="34" charset="0"/>
                        <a:buChar char="•"/>
                      </a:pPr>
                      <a:r>
                        <a:rPr lang="en-CA" sz="1200" kern="1200" dirty="0">
                          <a:solidFill>
                            <a:schemeClr val="dk1"/>
                          </a:solidFill>
                          <a:latin typeface="+mj-lt"/>
                          <a:ea typeface="+mn-ea"/>
                          <a:cs typeface="+mn-cs"/>
                        </a:rPr>
                        <a:t>Nationally respected care management leader with nearly two decades of clinical and care management experience.</a:t>
                      </a:r>
                    </a:p>
                  </a:txBody>
                  <a:tcPr>
                    <a:solidFill>
                      <a:schemeClr val="bg1">
                        <a:lumMod val="95000"/>
                      </a:schemeClr>
                    </a:solidFill>
                  </a:tcPr>
                </a:tc>
                <a:extLst>
                  <a:ext uri="{0D108BD9-81ED-4DB2-BD59-A6C34878D82A}">
                    <a16:rowId xmlns:a16="http://schemas.microsoft.com/office/drawing/2014/main" val="3539952025"/>
                  </a:ext>
                </a:extLst>
              </a:tr>
            </a:tbl>
          </a:graphicData>
        </a:graphic>
      </p:graphicFrame>
    </p:spTree>
    <p:extLst>
      <p:ext uri="{BB962C8B-B14F-4D97-AF65-F5344CB8AC3E}">
        <p14:creationId xmlns:p14="http://schemas.microsoft.com/office/powerpoint/2010/main" val="65771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C24E58-EDD4-4572-98A6-D63E1816E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9" name="Picture 18" descr="A close up of a sign&#10;&#10;Description automatically generated">
            <a:extLst>
              <a:ext uri="{FF2B5EF4-FFF2-40B4-BE49-F238E27FC236}">
                <a16:creationId xmlns:a16="http://schemas.microsoft.com/office/drawing/2014/main" id="{0A7F969A-997F-4A51-B587-CED1AECBC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0" name="object 3">
            <a:extLst>
              <a:ext uri="{FF2B5EF4-FFF2-40B4-BE49-F238E27FC236}">
                <a16:creationId xmlns:a16="http://schemas.microsoft.com/office/drawing/2014/main" id="{B8B834DE-C4AC-46D1-87D7-2BCE33EE283E}"/>
              </a:ext>
            </a:extLst>
          </p:cNvPr>
          <p:cNvSpPr>
            <a:spLocks noChangeArrowheads="1"/>
          </p:cNvSpPr>
          <p:nvPr/>
        </p:nvSpPr>
        <p:spPr bwMode="auto">
          <a:xfrm>
            <a:off x="10703985" y="213784"/>
            <a:ext cx="1153583" cy="86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4" name="Title 2">
            <a:extLst>
              <a:ext uri="{FF2B5EF4-FFF2-40B4-BE49-F238E27FC236}">
                <a16:creationId xmlns:a16="http://schemas.microsoft.com/office/drawing/2014/main" id="{F5ECE37D-1688-4D0D-B51F-87412D8E09E3}"/>
              </a:ext>
            </a:extLst>
          </p:cNvPr>
          <p:cNvSpPr txBox="1">
            <a:spLocks/>
          </p:cNvSpPr>
          <p:nvPr/>
        </p:nvSpPr>
        <p:spPr bwMode="auto">
          <a:xfrm>
            <a:off x="1819064" y="596067"/>
            <a:ext cx="853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2700" kern="0" spc="-20" dirty="0">
                <a:latin typeface="Times" panose="02020603050405020304" pitchFamily="18" charset="0"/>
                <a:cs typeface="Times" panose="02020603050405020304" pitchFamily="18" charset="0"/>
              </a:rPr>
              <a:t>Board of Directors</a:t>
            </a:r>
            <a:endParaRPr lang="en-CA" sz="2700" kern="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87FF2BF7-FF46-432D-A1DA-D3B54BAAB110}"/>
              </a:ext>
            </a:extLst>
          </p:cNvPr>
          <p:cNvSpPr>
            <a:spLocks noGrp="1"/>
          </p:cNvSpPr>
          <p:nvPr>
            <p:ph type="sldNum" sz="quarter" idx="12"/>
          </p:nvPr>
        </p:nvSpPr>
        <p:spPr>
          <a:xfrm>
            <a:off x="11382826" y="6366294"/>
            <a:ext cx="474741" cy="333731"/>
          </a:xfrm>
        </p:spPr>
        <p:txBody>
          <a:bodyPr/>
          <a:lstStyle/>
          <a:p>
            <a:fld id="{5C97E0DF-5EFD-444D-A553-2E3AE8BBA0B8}" type="slidenum">
              <a:rPr lang="en-CA" smtClean="0"/>
              <a:pPr/>
              <a:t>12</a:t>
            </a:fld>
            <a:endParaRPr lang="en-CA" dirty="0"/>
          </a:p>
        </p:txBody>
      </p:sp>
      <p:graphicFrame>
        <p:nvGraphicFramePr>
          <p:cNvPr id="29" name="Table 4">
            <a:extLst>
              <a:ext uri="{FF2B5EF4-FFF2-40B4-BE49-F238E27FC236}">
                <a16:creationId xmlns:a16="http://schemas.microsoft.com/office/drawing/2014/main" id="{6BAE6C40-202A-43BA-93A1-D64E57BA71B9}"/>
              </a:ext>
            </a:extLst>
          </p:cNvPr>
          <p:cNvGraphicFramePr>
            <a:graphicFrameLocks noGrp="1"/>
          </p:cNvGraphicFramePr>
          <p:nvPr>
            <p:extLst>
              <p:ext uri="{D42A27DB-BD31-4B8C-83A1-F6EECF244321}">
                <p14:modId xmlns:p14="http://schemas.microsoft.com/office/powerpoint/2010/main" val="17446883"/>
              </p:ext>
            </p:extLst>
          </p:nvPr>
        </p:nvGraphicFramePr>
        <p:xfrm>
          <a:off x="404071" y="1221599"/>
          <a:ext cx="11543514" cy="5089987"/>
        </p:xfrm>
        <a:graphic>
          <a:graphicData uri="http://schemas.openxmlformats.org/drawingml/2006/table">
            <a:tbl>
              <a:tblPr firstRow="1" bandRow="1">
                <a:tableStyleId>{5C22544A-7EE6-4342-B048-85BDC9FD1C3A}</a:tableStyleId>
              </a:tblPr>
              <a:tblGrid>
                <a:gridCol w="1795490">
                  <a:extLst>
                    <a:ext uri="{9D8B030D-6E8A-4147-A177-3AD203B41FA5}">
                      <a16:colId xmlns:a16="http://schemas.microsoft.com/office/drawing/2014/main" val="2721339612"/>
                    </a:ext>
                  </a:extLst>
                </a:gridCol>
                <a:gridCol w="9748024">
                  <a:extLst>
                    <a:ext uri="{9D8B030D-6E8A-4147-A177-3AD203B41FA5}">
                      <a16:colId xmlns:a16="http://schemas.microsoft.com/office/drawing/2014/main" val="473722941"/>
                    </a:ext>
                  </a:extLst>
                </a:gridCol>
              </a:tblGrid>
              <a:tr h="290349">
                <a:tc gridSpan="2">
                  <a:txBody>
                    <a:bodyPr/>
                    <a:lstStyle/>
                    <a:p>
                      <a:pPr algn="ctr"/>
                      <a:r>
                        <a:rPr lang="en-CA" sz="1400" dirty="0">
                          <a:latin typeface="+mn-lt"/>
                        </a:rPr>
                        <a:t>Board Directors</a:t>
                      </a:r>
                    </a:p>
                  </a:txBody>
                  <a:tcPr anchor="ctr">
                    <a:solidFill>
                      <a:srgbClr val="163B65"/>
                    </a:solidFill>
                  </a:tcPr>
                </a:tc>
                <a:tc hMerge="1">
                  <a:txBody>
                    <a:bodyPr/>
                    <a:lstStyle/>
                    <a:p>
                      <a:endParaRPr lang="en-CA" dirty="0"/>
                    </a:p>
                  </a:txBody>
                  <a:tcPr/>
                </a:tc>
                <a:extLst>
                  <a:ext uri="{0D108BD9-81ED-4DB2-BD59-A6C34878D82A}">
                    <a16:rowId xmlns:a16="http://schemas.microsoft.com/office/drawing/2014/main" val="1983886133"/>
                  </a:ext>
                </a:extLst>
              </a:tr>
              <a:tr h="783942">
                <a:tc>
                  <a:txBody>
                    <a:bodyPr/>
                    <a:lstStyle/>
                    <a:p>
                      <a:r>
                        <a:rPr lang="en-US" sz="1200" b="1" dirty="0">
                          <a:latin typeface="+mn-lt"/>
                        </a:rPr>
                        <a:t>Dana Hatfield CPA, CA</a:t>
                      </a:r>
                    </a:p>
                    <a:p>
                      <a:r>
                        <a:rPr lang="en-US" sz="1200" b="0" dirty="0">
                          <a:latin typeface="+mn-lt"/>
                        </a:rPr>
                        <a:t>Independent Director</a:t>
                      </a:r>
                    </a:p>
                    <a:p>
                      <a:endParaRPr lang="en-CA" sz="1200" dirty="0">
                        <a:latin typeface="+mn-lt"/>
                      </a:endParaRPr>
                    </a:p>
                  </a:txBody>
                  <a:tcPr>
                    <a:solidFill>
                      <a:schemeClr val="accent5">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lang="en-US" sz="1150" kern="1200" dirty="0">
                          <a:solidFill>
                            <a:schemeClr val="dk1"/>
                          </a:solidFill>
                          <a:latin typeface="+mj-lt"/>
                          <a:ea typeface="+mn-ea"/>
                          <a:cs typeface="+mn-cs"/>
                        </a:rPr>
                        <a:t>Co-founding shareholder of Nova Leap Health Corp., Chair of the Board</a:t>
                      </a:r>
                    </a:p>
                    <a:p>
                      <a:pPr marL="171450" indent="-171450" algn="l" defTabSz="914400" rtl="0" eaLnBrk="1" latinLnBrk="0" hangingPunct="1">
                        <a:buFont typeface="Arial" panose="020B0604020202020204" pitchFamily="34" charset="0"/>
                        <a:buChar char="•"/>
                      </a:pPr>
                      <a:r>
                        <a:rPr lang="en-US" sz="1150" kern="1200" dirty="0">
                          <a:solidFill>
                            <a:schemeClr val="dk1"/>
                          </a:solidFill>
                          <a:latin typeface="+mj-lt"/>
                          <a:ea typeface="+mn-ea"/>
                          <a:cs typeface="+mn-cs"/>
                        </a:rPr>
                        <a:t>CFO and former director of GoGold Resources Inc. (TSX:GGD), a Canadian company producing silver and gold in Mexico </a:t>
                      </a:r>
                    </a:p>
                    <a:p>
                      <a:pPr marL="171450" indent="-171450" algn="l" defTabSz="914400" rtl="0" eaLnBrk="1" latinLnBrk="0" hangingPunct="1">
                        <a:buFont typeface="Arial" panose="020B0604020202020204" pitchFamily="34" charset="0"/>
                        <a:buChar char="•"/>
                      </a:pPr>
                      <a:r>
                        <a:rPr lang="en-US" sz="1150" kern="1200" dirty="0">
                          <a:solidFill>
                            <a:schemeClr val="dk1"/>
                          </a:solidFill>
                          <a:latin typeface="+mj-lt"/>
                          <a:ea typeface="+mn-ea"/>
                          <a:cs typeface="+mn-cs"/>
                        </a:rPr>
                        <a:t>Over 25 years of experience in financial leadership roles including CFO for Brigus Gold Corp. and Director of Finance with the Eastern Canada division of Sysco Corporation</a:t>
                      </a:r>
                      <a:endParaRPr lang="en-CA" sz="1150" kern="1200" dirty="0">
                        <a:solidFill>
                          <a:schemeClr val="dk1"/>
                        </a:solidFill>
                        <a:latin typeface="+mj-lt"/>
                        <a:ea typeface="+mn-ea"/>
                        <a:cs typeface="+mn-cs"/>
                      </a:endParaRPr>
                    </a:p>
                  </a:txBody>
                  <a:tcPr>
                    <a:solidFill>
                      <a:schemeClr val="bg1">
                        <a:lumMod val="95000"/>
                      </a:schemeClr>
                    </a:solidFill>
                  </a:tcPr>
                </a:tc>
                <a:extLst>
                  <a:ext uri="{0D108BD9-81ED-4DB2-BD59-A6C34878D82A}">
                    <a16:rowId xmlns:a16="http://schemas.microsoft.com/office/drawing/2014/main" val="497925939"/>
                  </a:ext>
                </a:extLst>
              </a:tr>
              <a:tr h="783942">
                <a:tc>
                  <a:txBody>
                    <a:bodyPr/>
                    <a:lstStyle/>
                    <a:p>
                      <a:r>
                        <a:rPr lang="en-CA" sz="1200" b="1" dirty="0">
                          <a:latin typeface="+mn-lt"/>
                        </a:rPr>
                        <a:t>Michael O’Keefe</a:t>
                      </a:r>
                    </a:p>
                    <a:p>
                      <a:r>
                        <a:rPr lang="en-CA" sz="1200" b="1" dirty="0">
                          <a:latin typeface="+mn-lt"/>
                        </a:rPr>
                        <a:t>MBA, CPA, CMA</a:t>
                      </a:r>
                    </a:p>
                    <a:p>
                      <a:r>
                        <a:rPr lang="en-CA" sz="1200" b="0" dirty="0">
                          <a:latin typeface="+mn-lt"/>
                        </a:rPr>
                        <a:t>Independent Director</a:t>
                      </a:r>
                    </a:p>
                  </a:txBody>
                  <a:tcPr>
                    <a:solidFill>
                      <a:schemeClr val="accent5">
                        <a:lumMod val="20000"/>
                        <a:lumOff val="80000"/>
                      </a:schemeClr>
                    </a:solidFill>
                  </a:tcPr>
                </a:tc>
                <a:tc>
                  <a:txBody>
                    <a:bodyPr/>
                    <a:lstStyle/>
                    <a:p>
                      <a:pPr marL="171450" indent="-171450">
                        <a:buFont typeface="Arial" panose="020B0604020202020204" pitchFamily="34" charset="0"/>
                        <a:buChar char="•"/>
                      </a:pPr>
                      <a:r>
                        <a:rPr lang="en-US" sz="1150" dirty="0">
                          <a:latin typeface="+mj-lt"/>
                        </a:rPr>
                        <a:t>Co-founding shareholder of Nova Leap Health Corp., Chair of the Audit Committee</a:t>
                      </a:r>
                    </a:p>
                    <a:p>
                      <a:pPr marL="171450" indent="-171450">
                        <a:buFont typeface="Arial" panose="020B0604020202020204" pitchFamily="34" charset="0"/>
                        <a:buChar char="•"/>
                      </a:pPr>
                      <a:r>
                        <a:rPr lang="en-US" sz="1150" dirty="0">
                          <a:latin typeface="+mj-lt"/>
                        </a:rPr>
                        <a:t>Executive advisor, a founding director  and former CFO of Aqualitas Inc., a licensed aquaponics cultivation company</a:t>
                      </a:r>
                    </a:p>
                    <a:p>
                      <a:pPr marL="171450" indent="-171450">
                        <a:buFont typeface="Arial" panose="020B0604020202020204" pitchFamily="34" charset="0"/>
                        <a:buChar char="•"/>
                      </a:pPr>
                      <a:r>
                        <a:rPr lang="en-US" sz="1150" dirty="0">
                          <a:latin typeface="+mj-lt"/>
                        </a:rPr>
                        <a:t>Previously served as CFO at Morien Resources Corp. (TSXV:MOX) a junior royalty company, and as Director of Finance at Erdene Resource Development Corp. (TSX:ERD), a junior exploration company focused on Mongolia</a:t>
                      </a:r>
                      <a:endParaRPr lang="en-CA" sz="1150" dirty="0">
                        <a:latin typeface="+mj-lt"/>
                      </a:endParaRPr>
                    </a:p>
                  </a:txBody>
                  <a:tcPr>
                    <a:solidFill>
                      <a:schemeClr val="bg1">
                        <a:lumMod val="95000"/>
                      </a:schemeClr>
                    </a:solidFill>
                  </a:tcPr>
                </a:tc>
                <a:extLst>
                  <a:ext uri="{0D108BD9-81ED-4DB2-BD59-A6C34878D82A}">
                    <a16:rowId xmlns:a16="http://schemas.microsoft.com/office/drawing/2014/main" val="725727961"/>
                  </a:ext>
                </a:extLst>
              </a:tr>
              <a:tr h="783942">
                <a:tc>
                  <a:txBody>
                    <a:bodyPr/>
                    <a:lstStyle/>
                    <a:p>
                      <a:r>
                        <a:rPr lang="en-CA" sz="1200" b="1" dirty="0">
                          <a:latin typeface="+mn-lt"/>
                        </a:rPr>
                        <a:t>Wayne Myles K.C. </a:t>
                      </a:r>
                    </a:p>
                    <a:p>
                      <a:r>
                        <a:rPr lang="en-CA" sz="1200" b="0" dirty="0">
                          <a:latin typeface="+mn-lt"/>
                        </a:rPr>
                        <a:t>Independent Director</a:t>
                      </a:r>
                    </a:p>
                  </a:txBody>
                  <a:tcPr>
                    <a:solidFill>
                      <a:schemeClr val="accent5">
                        <a:lumMod val="20000"/>
                        <a:lumOff val="80000"/>
                      </a:schemeClr>
                    </a:solidFill>
                  </a:tcPr>
                </a:tc>
                <a:tc>
                  <a:txBody>
                    <a:bodyPr/>
                    <a:lstStyle/>
                    <a:p>
                      <a:pPr marL="171450" indent="-171450">
                        <a:buFont typeface="Arial" panose="020B0604020202020204" pitchFamily="34" charset="0"/>
                        <a:buChar char="•"/>
                      </a:pPr>
                      <a:r>
                        <a:rPr lang="en-US" sz="1150" dirty="0">
                          <a:latin typeface="+mj-lt"/>
                        </a:rPr>
                        <a:t>Chair of the Nominating Committee</a:t>
                      </a:r>
                    </a:p>
                    <a:p>
                      <a:pPr marL="171450" indent="-171450">
                        <a:buFont typeface="Arial" panose="020B0604020202020204" pitchFamily="34" charset="0"/>
                        <a:buChar char="•"/>
                      </a:pPr>
                      <a:r>
                        <a:rPr lang="en-US" sz="1150" dirty="0">
                          <a:latin typeface="+mj-lt"/>
                        </a:rPr>
                        <a:t>Director of Torrent Capital, an investment company and merchant bank focused on Canadian small cap equities.</a:t>
                      </a:r>
                    </a:p>
                    <a:p>
                      <a:pPr marL="171450" indent="-171450">
                        <a:buFont typeface="Arial" panose="020B0604020202020204" pitchFamily="34" charset="0"/>
                        <a:buChar char="•"/>
                      </a:pPr>
                      <a:r>
                        <a:rPr lang="en-US" sz="1150" dirty="0">
                          <a:latin typeface="+mj-lt"/>
                        </a:rPr>
                        <a:t>Past Chairman of Newfoundland Labrador Liquor Corporation and Past Chairman of the Board of Victoria Order of Nursing (VON) Canada</a:t>
                      </a:r>
                    </a:p>
                  </a:txBody>
                  <a:tcPr>
                    <a:solidFill>
                      <a:schemeClr val="bg1">
                        <a:lumMod val="95000"/>
                      </a:schemeClr>
                    </a:solidFill>
                  </a:tcPr>
                </a:tc>
                <a:extLst>
                  <a:ext uri="{0D108BD9-81ED-4DB2-BD59-A6C34878D82A}">
                    <a16:rowId xmlns:a16="http://schemas.microsoft.com/office/drawing/2014/main" val="2134314663"/>
                  </a:ext>
                </a:extLst>
              </a:tr>
              <a:tr h="958152">
                <a:tc>
                  <a:txBody>
                    <a:bodyPr/>
                    <a:lstStyle/>
                    <a:p>
                      <a:pPr marL="0" algn="l" defTabSz="914400" rtl="0" eaLnBrk="1" latinLnBrk="0" hangingPunct="1"/>
                      <a:r>
                        <a:rPr lang="en-CA" sz="1200" b="1" kern="1200" dirty="0">
                          <a:solidFill>
                            <a:schemeClr val="dk1"/>
                          </a:solidFill>
                          <a:latin typeface="+mn-lt"/>
                          <a:ea typeface="+mn-ea"/>
                          <a:cs typeface="+mn-cs"/>
                        </a:rPr>
                        <a:t>Marie Mullally MBA, FCPA, ICD.D</a:t>
                      </a:r>
                    </a:p>
                    <a:p>
                      <a:pPr marL="0" algn="l" defTabSz="914400" rtl="0" eaLnBrk="1" latinLnBrk="0" hangingPunct="1"/>
                      <a:r>
                        <a:rPr lang="en-CA" sz="1200" b="0" kern="1200" dirty="0">
                          <a:solidFill>
                            <a:schemeClr val="dk1"/>
                          </a:solidFill>
                          <a:latin typeface="+mn-lt"/>
                          <a:ea typeface="+mn-ea"/>
                          <a:cs typeface="+mn-cs"/>
                        </a:rPr>
                        <a:t>Independent Director</a:t>
                      </a:r>
                    </a:p>
                  </a:txBody>
                  <a:tcPr>
                    <a:solidFill>
                      <a:schemeClr val="accent5">
                        <a:lumMod val="20000"/>
                        <a:lumOff val="80000"/>
                      </a:schemeClr>
                    </a:solidFill>
                  </a:tcPr>
                </a:tc>
                <a:tc>
                  <a:txBody>
                    <a:bodyPr/>
                    <a:lstStyle/>
                    <a:p>
                      <a:pPr marL="171450" lvl="0" indent="-171450" algn="l" defTabSz="914400" rtl="0" eaLnBrk="1" latinLnBrk="0" hangingPunct="1">
                        <a:buFont typeface="Arial" panose="020B0604020202020204" pitchFamily="34" charset="0"/>
                        <a:buChar char="•"/>
                      </a:pPr>
                      <a:r>
                        <a:rPr lang="en-CA" sz="1150" kern="1200" dirty="0">
                          <a:solidFill>
                            <a:schemeClr val="dk1"/>
                          </a:solidFill>
                          <a:latin typeface="+mj-lt"/>
                          <a:ea typeface="+mn-ea"/>
                          <a:cs typeface="+mn-cs"/>
                        </a:rPr>
                        <a:t>President &amp; CEO of CUA, one of Atlantic Canada’s largest community banking institutions</a:t>
                      </a:r>
                    </a:p>
                    <a:p>
                      <a:pPr marL="171450" lvl="0" indent="-171450" algn="l" defTabSz="914400" rtl="0" eaLnBrk="1" latinLnBrk="0" hangingPunct="1">
                        <a:buFont typeface="Arial" panose="020B0604020202020204" pitchFamily="34" charset="0"/>
                        <a:buChar char="•"/>
                      </a:pPr>
                      <a:r>
                        <a:rPr lang="en-CA" sz="1150" kern="1200" dirty="0">
                          <a:solidFill>
                            <a:schemeClr val="dk1"/>
                          </a:solidFill>
                          <a:latin typeface="+mj-lt"/>
                          <a:ea typeface="+mn-ea"/>
                          <a:cs typeface="+mn-cs"/>
                        </a:rPr>
                        <a:t>Former Chair of the Halifax International Airport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50" b="0" kern="1200" dirty="0">
                          <a:solidFill>
                            <a:schemeClr val="dk1"/>
                          </a:solidFill>
                          <a:latin typeface="+mj-lt"/>
                          <a:ea typeface="+mn-ea"/>
                          <a:cs typeface="+mn-cs"/>
                        </a:rPr>
                        <a:t>Recognized as one of the top 50 CEOs in Atlantic Canada</a:t>
                      </a:r>
                    </a:p>
                    <a:p>
                      <a:pPr marL="171450" lvl="0" indent="-171450" algn="l" defTabSz="914400" rtl="0" eaLnBrk="1" latinLnBrk="0" hangingPunct="1">
                        <a:buFont typeface="Arial" panose="020B0604020202020204" pitchFamily="34" charset="0"/>
                        <a:buChar char="•"/>
                      </a:pPr>
                      <a:r>
                        <a:rPr lang="en-CA" sz="1150" kern="1200" dirty="0">
                          <a:solidFill>
                            <a:schemeClr val="dk1"/>
                          </a:solidFill>
                          <a:latin typeface="+mj-lt"/>
                          <a:ea typeface="+mn-ea"/>
                          <a:cs typeface="+mn-cs"/>
                        </a:rPr>
                        <a:t>Awarded Fellow Chartered Accountant designation from the Institute of Chartered Accountants of Nova Scotia and was named Chartered Accountant of the Year in 2008.</a:t>
                      </a:r>
                    </a:p>
                  </a:txBody>
                  <a:tcPr>
                    <a:solidFill>
                      <a:schemeClr val="bg1">
                        <a:lumMod val="95000"/>
                      </a:schemeClr>
                    </a:solidFill>
                  </a:tcPr>
                </a:tc>
                <a:extLst>
                  <a:ext uri="{0D108BD9-81ED-4DB2-BD59-A6C34878D82A}">
                    <a16:rowId xmlns:a16="http://schemas.microsoft.com/office/drawing/2014/main" val="1293485055"/>
                  </a:ext>
                </a:extLst>
              </a:tr>
              <a:tr h="783942">
                <a:tc>
                  <a:txBody>
                    <a:bodyPr/>
                    <a:lstStyle/>
                    <a:p>
                      <a:pPr marL="0" algn="l" defTabSz="914400" rtl="0" eaLnBrk="1" latinLnBrk="0" hangingPunct="1"/>
                      <a:r>
                        <a:rPr lang="en-CA" sz="1200" b="1" kern="1200" dirty="0">
                          <a:solidFill>
                            <a:schemeClr val="dk1"/>
                          </a:solidFill>
                          <a:latin typeface="+mn-lt"/>
                          <a:ea typeface="+mn-ea"/>
                          <a:cs typeface="+mn-cs"/>
                        </a:rPr>
                        <a:t>Anne Whelan, MBA, ICD.D</a:t>
                      </a:r>
                      <a:br>
                        <a:rPr lang="en-CA" sz="1200" b="1" kern="1200" dirty="0">
                          <a:solidFill>
                            <a:schemeClr val="dk1"/>
                          </a:solidFill>
                          <a:latin typeface="+mn-lt"/>
                          <a:ea typeface="+mn-ea"/>
                          <a:cs typeface="+mn-cs"/>
                        </a:rPr>
                      </a:br>
                      <a:r>
                        <a:rPr lang="en-CA" sz="1200" b="0" kern="1200" dirty="0">
                          <a:solidFill>
                            <a:schemeClr val="dk1"/>
                          </a:solidFill>
                          <a:latin typeface="+mn-lt"/>
                          <a:ea typeface="+mn-ea"/>
                          <a:cs typeface="+mn-cs"/>
                        </a:rPr>
                        <a:t>Independent Director</a:t>
                      </a:r>
                    </a:p>
                  </a:txBody>
                  <a:tcPr>
                    <a:solidFill>
                      <a:schemeClr val="accent5">
                        <a:lumMod val="20000"/>
                        <a:lumOff val="80000"/>
                      </a:schemeClr>
                    </a:solidFill>
                  </a:tcPr>
                </a:tc>
                <a:tc>
                  <a:txBody>
                    <a:bodyPr/>
                    <a:lstStyle/>
                    <a:p>
                      <a:pPr marL="171450" lvl="0" indent="-171450" algn="l" defTabSz="914400" rtl="0" eaLnBrk="1" latinLnBrk="0" hangingPunct="1">
                        <a:buFont typeface="Arial" panose="020B0604020202020204" pitchFamily="34" charset="0"/>
                        <a:buChar char="•"/>
                      </a:pPr>
                      <a:r>
                        <a:rPr lang="en-CA" sz="1150" kern="1200" dirty="0">
                          <a:solidFill>
                            <a:schemeClr val="dk1"/>
                          </a:solidFill>
                          <a:latin typeface="+mj-lt"/>
                          <a:ea typeface="+mn-ea"/>
                          <a:cs typeface="+mn-cs"/>
                        </a:rPr>
                        <a:t>Founder and CEO of Seafair group, owner of home care operations in Canada and previously in the U.S.</a:t>
                      </a:r>
                    </a:p>
                    <a:p>
                      <a:pPr marL="171450" lvl="0" indent="-171450" algn="l" defTabSz="914400" rtl="0" eaLnBrk="1" latinLnBrk="0" hangingPunct="1">
                        <a:buFont typeface="Arial" panose="020B0604020202020204" pitchFamily="34" charset="0"/>
                        <a:buChar char="•"/>
                      </a:pPr>
                      <a:r>
                        <a:rPr lang="en-CA" sz="1150" kern="1200" dirty="0">
                          <a:solidFill>
                            <a:schemeClr val="dk1"/>
                          </a:solidFill>
                          <a:latin typeface="+mj-lt"/>
                          <a:ea typeface="+mn-ea"/>
                          <a:cs typeface="+mn-cs"/>
                        </a:rPr>
                        <a:t>Director of the Bank of Canada and of CSA Group (Canadian Standards), and previously chaired the board of Newfoundland Power</a:t>
                      </a:r>
                    </a:p>
                    <a:p>
                      <a:pPr marL="171450" lvl="0" indent="-171450" algn="l" defTabSz="914400" rtl="0" eaLnBrk="1" latinLnBrk="0" hangingPunct="1">
                        <a:buFont typeface="Arial" panose="020B0604020202020204" pitchFamily="34" charset="0"/>
                        <a:buChar char="•"/>
                      </a:pPr>
                      <a:r>
                        <a:rPr lang="en-CA" sz="1150" kern="1200" dirty="0">
                          <a:solidFill>
                            <a:schemeClr val="dk1"/>
                          </a:solidFill>
                          <a:latin typeface="+mj-lt"/>
                          <a:ea typeface="+mn-ea"/>
                          <a:cs typeface="+mn-cs"/>
                        </a:rPr>
                        <a:t>Recognized as CEO of the Year in Atlantic Canada (2014), one of Canada’s Top 100 Most Powerful Women (2016) and Startup Canada’s Entrepreneur of the Year (2018). 2012 Queen’s Diamond Jubilee recipient for contributions to home care. </a:t>
                      </a:r>
                    </a:p>
                  </a:txBody>
                  <a:tcPr>
                    <a:solidFill>
                      <a:schemeClr val="bg1">
                        <a:lumMod val="95000"/>
                      </a:schemeClr>
                    </a:solidFill>
                  </a:tcPr>
                </a:tc>
                <a:extLst>
                  <a:ext uri="{0D108BD9-81ED-4DB2-BD59-A6C34878D82A}">
                    <a16:rowId xmlns:a16="http://schemas.microsoft.com/office/drawing/2014/main" val="3558276268"/>
                  </a:ext>
                </a:extLst>
              </a:tr>
              <a:tr h="656065">
                <a:tc>
                  <a:txBody>
                    <a:bodyPr/>
                    <a:lstStyle/>
                    <a:p>
                      <a:r>
                        <a:rPr lang="en-CA" sz="1200" b="1" dirty="0">
                          <a:latin typeface="+mn-lt"/>
                        </a:rPr>
                        <a:t>Chris Dobbin, CPA, CA, ICD.D</a:t>
                      </a:r>
                    </a:p>
                    <a:p>
                      <a:r>
                        <a:rPr lang="en-CA" sz="1200" dirty="0">
                          <a:latin typeface="+mn-lt"/>
                        </a:rPr>
                        <a:t>President, CEO &amp; Director</a:t>
                      </a:r>
                    </a:p>
                  </a:txBody>
                  <a:tcPr>
                    <a:solidFill>
                      <a:schemeClr val="accent5">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lang="en-US" sz="1150" kern="1200" dirty="0">
                          <a:solidFill>
                            <a:schemeClr val="dk1"/>
                          </a:solidFill>
                          <a:latin typeface="+mj-lt"/>
                          <a:ea typeface="+mn-ea"/>
                          <a:cs typeface="+mn-cs"/>
                        </a:rPr>
                        <a:t>Founding President &amp; CEO of Nova Leap Health Corp., and previous Co-Owner of Earth Angels Home Care</a:t>
                      </a:r>
                    </a:p>
                    <a:p>
                      <a:pPr marL="171450" indent="-171450" algn="l" defTabSz="914400" rtl="0" eaLnBrk="1" latinLnBrk="0" hangingPunct="1">
                        <a:buFont typeface="Arial" panose="020B0604020202020204" pitchFamily="34" charset="0"/>
                        <a:buChar char="•"/>
                      </a:pPr>
                      <a:r>
                        <a:rPr lang="en-US" sz="1150" kern="1200" dirty="0">
                          <a:solidFill>
                            <a:schemeClr val="dk1"/>
                          </a:solidFill>
                          <a:latin typeface="+mj-lt"/>
                          <a:ea typeface="+mn-ea"/>
                          <a:cs typeface="+mn-cs"/>
                        </a:rPr>
                        <a:t>Recognized as one of Atlantic Canada's Emerging Leaders, EY Entrepreneur of the Year® 2019, Director at </a:t>
                      </a:r>
                      <a:r>
                        <a:rPr lang="en-US" sz="1150" kern="1200" dirty="0" err="1">
                          <a:solidFill>
                            <a:schemeClr val="dk1"/>
                          </a:solidFill>
                          <a:latin typeface="+mj-lt"/>
                          <a:ea typeface="+mn-ea"/>
                          <a:cs typeface="+mn-cs"/>
                        </a:rPr>
                        <a:t>Medavie</a:t>
                      </a:r>
                      <a:r>
                        <a:rPr lang="en-US" sz="1150" kern="1200" dirty="0">
                          <a:solidFill>
                            <a:schemeClr val="dk1"/>
                          </a:solidFill>
                          <a:latin typeface="+mj-lt"/>
                          <a:ea typeface="+mn-ea"/>
                          <a:cs typeface="+mn-cs"/>
                        </a:rPr>
                        <a:t> Inc. and NL2 Capital Inc.</a:t>
                      </a:r>
                    </a:p>
                  </a:txBody>
                  <a:tcPr>
                    <a:solidFill>
                      <a:schemeClr val="bg1">
                        <a:lumMod val="95000"/>
                      </a:schemeClr>
                    </a:solidFill>
                  </a:tcPr>
                </a:tc>
                <a:extLst>
                  <a:ext uri="{0D108BD9-81ED-4DB2-BD59-A6C34878D82A}">
                    <a16:rowId xmlns:a16="http://schemas.microsoft.com/office/drawing/2014/main" val="2015169672"/>
                  </a:ext>
                </a:extLst>
              </a:tr>
            </a:tbl>
          </a:graphicData>
        </a:graphic>
      </p:graphicFrame>
    </p:spTree>
    <p:extLst>
      <p:ext uri="{BB962C8B-B14F-4D97-AF65-F5344CB8AC3E}">
        <p14:creationId xmlns:p14="http://schemas.microsoft.com/office/powerpoint/2010/main" val="416924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CB7E5BC2-14CA-499B-BBE5-4374670F5B31}"/>
              </a:ext>
            </a:extLst>
          </p:cNvPr>
          <p:cNvGraphicFramePr>
            <a:graphicFrameLocks/>
          </p:cNvGraphicFramePr>
          <p:nvPr>
            <p:extLst>
              <p:ext uri="{D42A27DB-BD31-4B8C-83A1-F6EECF244321}">
                <p14:modId xmlns:p14="http://schemas.microsoft.com/office/powerpoint/2010/main" val="2788315731"/>
              </p:ext>
            </p:extLst>
          </p:nvPr>
        </p:nvGraphicFramePr>
        <p:xfrm>
          <a:off x="6096000" y="2136800"/>
          <a:ext cx="3918012" cy="24004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6A55FBE-46DB-4FAC-A8A4-AC79B1E9C010}"/>
              </a:ext>
            </a:extLst>
          </p:cNvPr>
          <p:cNvSpPr txBox="1"/>
          <p:nvPr/>
        </p:nvSpPr>
        <p:spPr>
          <a:xfrm>
            <a:off x="6548351" y="4291673"/>
            <a:ext cx="5585293" cy="261610"/>
          </a:xfrm>
          <a:prstGeom prst="rect">
            <a:avLst/>
          </a:prstGeom>
          <a:solidFill>
            <a:schemeClr val="bg1"/>
          </a:solidFill>
          <a:ln w="3175">
            <a:noFill/>
          </a:ln>
        </p:spPr>
        <p:txBody>
          <a:bodyPr wrap="square" lIns="0" tIns="91440" rIns="91440" rtlCol="0">
            <a:spAutoFit/>
          </a:bodyPr>
          <a:lstStyle/>
          <a:p>
            <a:r>
              <a:rPr lang="en-US" sz="800" b="1" dirty="0">
                <a:solidFill>
                  <a:schemeClr val="tx1">
                    <a:lumMod val="65000"/>
                    <a:lumOff val="35000"/>
                  </a:schemeClr>
                </a:solidFill>
              </a:rPr>
              <a:t>Mar 2025               May 2025              Aug 2025         Nov 2025             Jan 2025              Mar 2026</a:t>
            </a:r>
          </a:p>
        </p:txBody>
      </p:sp>
      <p:pic>
        <p:nvPicPr>
          <p:cNvPr id="21" name="Picture 20">
            <a:extLst>
              <a:ext uri="{FF2B5EF4-FFF2-40B4-BE49-F238E27FC236}">
                <a16:creationId xmlns:a16="http://schemas.microsoft.com/office/drawing/2014/main" id="{64BA06CB-0BC7-4E81-B151-F01C6370E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22" name="Picture 21" descr="A close up of a sign&#10;&#10;Description automatically generated">
            <a:extLst>
              <a:ext uri="{FF2B5EF4-FFF2-40B4-BE49-F238E27FC236}">
                <a16:creationId xmlns:a16="http://schemas.microsoft.com/office/drawing/2014/main" id="{0DD7BEB5-1C87-40C2-8469-752AED0E0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3" name="object 3">
            <a:extLst>
              <a:ext uri="{FF2B5EF4-FFF2-40B4-BE49-F238E27FC236}">
                <a16:creationId xmlns:a16="http://schemas.microsoft.com/office/drawing/2014/main" id="{A4875912-22D1-4E6D-9B1B-ADC48E7222B9}"/>
              </a:ext>
            </a:extLst>
          </p:cNvPr>
          <p:cNvSpPr>
            <a:spLocks noChangeArrowheads="1"/>
          </p:cNvSpPr>
          <p:nvPr/>
        </p:nvSpPr>
        <p:spPr bwMode="auto">
          <a:xfrm>
            <a:off x="10703985" y="213784"/>
            <a:ext cx="1153583" cy="8636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graphicFrame>
        <p:nvGraphicFramePr>
          <p:cNvPr id="15" name="Table 14">
            <a:extLst>
              <a:ext uri="{FF2B5EF4-FFF2-40B4-BE49-F238E27FC236}">
                <a16:creationId xmlns:a16="http://schemas.microsoft.com/office/drawing/2014/main" id="{AD076D3D-1DC7-4F8C-9F19-BB1CDB0D52AE}"/>
              </a:ext>
            </a:extLst>
          </p:cNvPr>
          <p:cNvGraphicFramePr>
            <a:graphicFrameLocks noGrp="1"/>
          </p:cNvGraphicFramePr>
          <p:nvPr>
            <p:extLst>
              <p:ext uri="{D42A27DB-BD31-4B8C-83A1-F6EECF244321}">
                <p14:modId xmlns:p14="http://schemas.microsoft.com/office/powerpoint/2010/main" val="3582780965"/>
              </p:ext>
            </p:extLst>
          </p:nvPr>
        </p:nvGraphicFramePr>
        <p:xfrm>
          <a:off x="1170042" y="1361756"/>
          <a:ext cx="4572000" cy="3257860"/>
        </p:xfrm>
        <a:graphic>
          <a:graphicData uri="http://schemas.openxmlformats.org/drawingml/2006/table">
            <a:tbl>
              <a:tblPr lastRow="1">
                <a:effectLst/>
              </a:tblPr>
              <a:tblGrid>
                <a:gridCol w="3393332">
                  <a:extLst>
                    <a:ext uri="{9D8B030D-6E8A-4147-A177-3AD203B41FA5}">
                      <a16:colId xmlns:a16="http://schemas.microsoft.com/office/drawing/2014/main" val="1156320130"/>
                    </a:ext>
                  </a:extLst>
                </a:gridCol>
                <a:gridCol w="569068">
                  <a:extLst>
                    <a:ext uri="{9D8B030D-6E8A-4147-A177-3AD203B41FA5}">
                      <a16:colId xmlns:a16="http://schemas.microsoft.com/office/drawing/2014/main" val="2544011825"/>
                    </a:ext>
                  </a:extLst>
                </a:gridCol>
                <a:gridCol w="609600">
                  <a:extLst>
                    <a:ext uri="{9D8B030D-6E8A-4147-A177-3AD203B41FA5}">
                      <a16:colId xmlns:a16="http://schemas.microsoft.com/office/drawing/2014/main" val="2534510521"/>
                    </a:ext>
                  </a:extLst>
                </a:gridCol>
              </a:tblGrid>
              <a:tr h="400916">
                <a:tc gridSpan="3">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Summary of Capital Structure</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18288"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63B65"/>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626037624"/>
                  </a:ext>
                </a:extLst>
              </a:tr>
              <a:tr h="34364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CA" sz="1500" b="0" i="0" u="none" strike="noStrike" cap="none" normalizeH="0" baseline="0" dirty="0">
                          <a:ln>
                            <a:noFill/>
                          </a:ln>
                          <a:solidFill>
                            <a:schemeClr val="tx1"/>
                          </a:solidFill>
                          <a:effectLst/>
                          <a:latin typeface="Calibri" panose="020F0502020204030204" pitchFamily="34" charset="0"/>
                          <a:ea typeface="+mn-ea"/>
                          <a:cs typeface="Calibri" panose="020F0502020204030204" pitchFamily="34" charset="0"/>
                        </a:rPr>
                        <a:t>Equity summary</a:t>
                      </a:r>
                    </a:p>
                  </a:txBody>
                  <a:tcPr marL="0" marR="0" marT="0" marB="0" anchor="b"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extLst>
                  <a:ext uri="{0D108BD9-81ED-4DB2-BD59-A6C34878D82A}">
                    <a16:rowId xmlns:a16="http://schemas.microsoft.com/office/drawing/2014/main" val="3645926579"/>
                  </a:ext>
                </a:extLst>
              </a:tr>
              <a:tr h="343643">
                <a:tc>
                  <a:txBody>
                    <a:bodyPr/>
                    <a:lstStyle>
                      <a:lvl1pPr marL="3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Shares Outstanding (basic)</a:t>
                      </a:r>
                    </a:p>
                  </a:txBody>
                  <a:tcPr marL="18288" marR="18288" marT="91440" marB="1828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is-IS" altLang="en-US" sz="1500" b="0" i="0" u="none" strike="noStrike" cap="none" normalizeH="0" baseline="0" dirty="0">
                          <a:ln>
                            <a:noFill/>
                          </a:ln>
                          <a:solidFill>
                            <a:srgbClr val="000000"/>
                          </a:solidFill>
                          <a:effectLst/>
                          <a:latin typeface="Calibri" panose="020F0502020204030204" pitchFamily="34" charset="0"/>
                        </a:rPr>
                        <a:t>87,314,252</a:t>
                      </a:r>
                    </a:p>
                  </a:txBody>
                  <a:tcPr marL="18288" marR="18288" marT="18288" marB="18288"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extLst>
                  <a:ext uri="{0D108BD9-81ED-4DB2-BD59-A6C34878D82A}">
                    <a16:rowId xmlns:a16="http://schemas.microsoft.com/office/drawing/2014/main" val="2584765948"/>
                  </a:ext>
                </a:extLst>
              </a:tr>
              <a:tr h="321774">
                <a:tc>
                  <a:txBody>
                    <a:bodyPr/>
                    <a:lstStyle>
                      <a:lvl1pPr marL="3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Options Outstanding</a:t>
                      </a:r>
                    </a:p>
                  </a:txBody>
                  <a:tcPr marL="18288" marR="18288" marT="91440" marB="1828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rPr>
                        <a:t>8,225,000</a:t>
                      </a:r>
                    </a:p>
                  </a:txBody>
                  <a:tcPr marL="18288" marR="18288" marT="18288" marB="18288"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extLst>
                  <a:ext uri="{0D108BD9-81ED-4DB2-BD59-A6C34878D82A}">
                    <a16:rowId xmlns:a16="http://schemas.microsoft.com/office/drawing/2014/main" val="3282093663"/>
                  </a:ext>
                </a:extLst>
              </a:tr>
              <a:tr h="321774">
                <a:tc>
                  <a:txBody>
                    <a:bodyPr/>
                    <a:lstStyle>
                      <a:lvl1pPr marL="3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DSUs Outstanding</a:t>
                      </a:r>
                    </a:p>
                  </a:txBody>
                  <a:tcPr marL="18288" marR="18288" marT="91440" marB="1828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rPr>
                        <a:t>500,000</a:t>
                      </a:r>
                    </a:p>
                  </a:txBody>
                  <a:tcPr marL="18288" marR="18288" marT="18288" marB="18288"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extLst>
                  <a:ext uri="{0D108BD9-81ED-4DB2-BD59-A6C34878D82A}">
                    <a16:rowId xmlns:a16="http://schemas.microsoft.com/office/drawing/2014/main" val="1219139191"/>
                  </a:ext>
                </a:extLst>
              </a:tr>
              <a:tr h="343643">
                <a:tc>
                  <a:txBody>
                    <a:body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Fully Diluted</a:t>
                      </a:r>
                    </a:p>
                  </a:txBody>
                  <a:tcPr marL="18288" marR="18288" marT="91440" marB="1828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rPr>
                        <a:t>96,039,252</a:t>
                      </a:r>
                    </a:p>
                  </a:txBody>
                  <a:tcPr marL="18288" marR="18288" marT="18288" marB="18288"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CA"/>
                    </a:p>
                  </a:txBody>
                  <a:tcPr/>
                </a:tc>
                <a:extLst>
                  <a:ext uri="{0D108BD9-81ED-4DB2-BD59-A6C34878D82A}">
                    <a16:rowId xmlns:a16="http://schemas.microsoft.com/office/drawing/2014/main" val="1529889961"/>
                  </a:ext>
                </a:extLst>
              </a:tr>
              <a:tr h="343643">
                <a:tc>
                  <a:txBody>
                    <a:body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Share price (as of March 6, 2026)</a:t>
                      </a:r>
                    </a:p>
                  </a:txBody>
                  <a:tcPr marL="18288" marR="18288" marT="91440" marB="1828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rPr>
                        <a:t>C$0.345</a:t>
                      </a:r>
                    </a:p>
                  </a:txBody>
                  <a:tcPr marL="18288" marR="18288" marT="18288" marB="18288"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CA"/>
                    </a:p>
                  </a:txBody>
                  <a:tcPr/>
                </a:tc>
                <a:extLst>
                  <a:ext uri="{0D108BD9-81ED-4DB2-BD59-A6C34878D82A}">
                    <a16:rowId xmlns:a16="http://schemas.microsoft.com/office/drawing/2014/main" val="719223771"/>
                  </a:ext>
                </a:extLst>
              </a:tr>
              <a:tr h="343643">
                <a:tc>
                  <a:txBody>
                    <a:bodyPr/>
                    <a:lstStyle>
                      <a:lvl1pPr marL="3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ITM Market Capitalization ($ MM)</a:t>
                      </a:r>
                    </a:p>
                  </a:txBody>
                  <a:tcPr marL="18288" marR="18288" marT="91440" marB="1828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fi-FI" altLang="en-US" sz="1500" b="0" i="0" u="none" strike="noStrike" cap="none" normalizeH="0" baseline="0" dirty="0">
                          <a:ln>
                            <a:noFill/>
                          </a:ln>
                          <a:solidFill>
                            <a:schemeClr val="tx1"/>
                          </a:solidFill>
                          <a:effectLst/>
                          <a:latin typeface="Calibri" panose="020F0502020204030204" pitchFamily="34" charset="0"/>
                        </a:rPr>
                        <a:t> </a:t>
                      </a:r>
                      <a:r>
                        <a:rPr kumimoji="0" lang="fi-FI" altLang="en-US" sz="1500" b="0" i="0" u="none" strike="noStrike" kern="1200" cap="none" normalizeH="0" baseline="0" dirty="0">
                          <a:ln>
                            <a:noFill/>
                          </a:ln>
                          <a:solidFill>
                            <a:schemeClr val="tx1"/>
                          </a:solidFill>
                          <a:effectLst/>
                          <a:latin typeface="Calibri" panose="020F0502020204030204" pitchFamily="34" charset="0"/>
                          <a:ea typeface="+mn-ea"/>
                          <a:cs typeface="+mn-cs"/>
                        </a:rPr>
                        <a:t>C$30 / US$22</a:t>
                      </a:r>
                    </a:p>
                  </a:txBody>
                  <a:tcPr marL="18288" marR="18288" marT="18288" marB="18288"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lang="en-CA"/>
                    </a:p>
                  </a:txBody>
                  <a:tcPr/>
                </a:tc>
                <a:extLst>
                  <a:ext uri="{0D108BD9-81ED-4DB2-BD59-A6C34878D82A}">
                    <a16:rowId xmlns:a16="http://schemas.microsoft.com/office/drawing/2014/main" val="2375289716"/>
                  </a:ext>
                </a:extLst>
              </a:tr>
              <a:tr h="343643">
                <a:tc>
                  <a:txBody>
                    <a:bodyPr/>
                    <a:lstStyle/>
                    <a:p>
                      <a:pPr marL="3175" marR="0" lvl="0" indent="0" algn="l" defTabSz="914400" rtl="0" eaLnBrk="1" fontAlgn="base" latinLnBrk="0" hangingPunct="1">
                        <a:lnSpc>
                          <a:spcPts val="1213"/>
                        </a:lnSpc>
                        <a:spcBef>
                          <a:spcPts val="200"/>
                        </a:spcBef>
                        <a:spcAft>
                          <a:spcPct val="0"/>
                        </a:spcAft>
                        <a:buClrTx/>
                        <a:buSzTx/>
                        <a:buFontTx/>
                        <a:buNone/>
                        <a:tabLst/>
                      </a:pPr>
                      <a:r>
                        <a:rPr kumimoji="0" lang="en-US" altLang="en-US" sz="15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Insider Ownership (non-diluted):</a:t>
                      </a:r>
                    </a:p>
                  </a:txBody>
                  <a:tcPr marL="18288" marR="18288" marT="91440" marB="1828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Calibri" panose="020F0502020204030204" pitchFamily="34" charset="0"/>
                        </a:rPr>
                        <a:t>42.4%</a:t>
                      </a:r>
                    </a:p>
                  </a:txBody>
                  <a:tcPr marL="18288" marR="18288" marT="18288" marB="18288"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extLst>
                  <a:ext uri="{0D108BD9-81ED-4DB2-BD59-A6C34878D82A}">
                    <a16:rowId xmlns:a16="http://schemas.microsoft.com/office/drawing/2014/main" val="3361298984"/>
                  </a:ext>
                </a:extLst>
              </a:tr>
              <a:tr h="151538">
                <a:tc>
                  <a:txBody>
                    <a:bodyPr/>
                    <a:lstStyle/>
                    <a:p>
                      <a:pPr marL="3175" marR="0" lvl="0" indent="0" algn="l" defTabSz="914400" rtl="0" eaLnBrk="1" fontAlgn="base" latinLnBrk="0" hangingPunct="1">
                        <a:lnSpc>
                          <a:spcPts val="1213"/>
                        </a:lnSpc>
                        <a:spcBef>
                          <a:spcPts val="200"/>
                        </a:spcBef>
                        <a:spcAft>
                          <a:spcPct val="0"/>
                        </a:spcAft>
                        <a:buClrTx/>
                        <a:buSzTx/>
                        <a:buFontTx/>
                        <a:buNone/>
                        <a:tabLst/>
                      </a:pPr>
                      <a:endParaRPr kumimoji="0" lang="en-CA" sz="200" b="0" i="0" u="none" strike="noStrike"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endParaRPr lang="en-CA" sz="200" b="0" i="0" u="none" strike="noStrike" dirty="0">
                        <a:solidFill>
                          <a:schemeClr val="bg1"/>
                        </a:solidFill>
                        <a:effectLst/>
                        <a:latin typeface="Calibri" panose="020F0502020204030204" pitchFamily="34" charset="0"/>
                      </a:endParaRPr>
                    </a:p>
                  </a:txBody>
                  <a:tcPr marL="18288" marR="18288"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endParaRPr lang="en-CA" sz="200" b="0" i="0" u="none" strike="noStrike" dirty="0">
                        <a:solidFill>
                          <a:schemeClr val="bg1"/>
                        </a:solidFill>
                        <a:effectLst/>
                        <a:latin typeface="Calibri" panose="020F0502020204030204" pitchFamily="34" charset="0"/>
                      </a:endParaRPr>
                    </a:p>
                  </a:txBody>
                  <a:tcPr marL="18288" marR="18288"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1690358"/>
                  </a:ext>
                </a:extLst>
              </a:tr>
            </a:tbl>
          </a:graphicData>
        </a:graphic>
      </p:graphicFrame>
      <p:sp>
        <p:nvSpPr>
          <p:cNvPr id="13" name="Title 2">
            <a:extLst>
              <a:ext uri="{FF2B5EF4-FFF2-40B4-BE49-F238E27FC236}">
                <a16:creationId xmlns:a16="http://schemas.microsoft.com/office/drawing/2014/main" id="{5A6397E4-ADE9-4731-9D6C-51129788FF3B}"/>
              </a:ext>
            </a:extLst>
          </p:cNvPr>
          <p:cNvSpPr txBox="1">
            <a:spLocks/>
          </p:cNvSpPr>
          <p:nvPr/>
        </p:nvSpPr>
        <p:spPr bwMode="auto">
          <a:xfrm>
            <a:off x="1710269" y="437835"/>
            <a:ext cx="853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2700" kern="0" spc="-20" dirty="0">
                <a:latin typeface="Times" panose="02020603050405020304" pitchFamily="18" charset="0"/>
                <a:cs typeface="Times" panose="02020603050405020304" pitchFamily="18" charset="0"/>
              </a:rPr>
              <a:t>Corporate &amp; Capital Structure</a:t>
            </a:r>
            <a:endParaRPr lang="en-CA" sz="2700" kern="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1493D973-823E-4750-984F-7C7ABBBA5037}"/>
              </a:ext>
            </a:extLst>
          </p:cNvPr>
          <p:cNvSpPr>
            <a:spLocks noGrp="1"/>
          </p:cNvSpPr>
          <p:nvPr>
            <p:ph type="sldNum" sz="quarter" idx="12"/>
          </p:nvPr>
        </p:nvSpPr>
        <p:spPr/>
        <p:txBody>
          <a:bodyPr/>
          <a:lstStyle/>
          <a:p>
            <a:fld id="{5C97E0DF-5EFD-444D-A553-2E3AE8BBA0B8}" type="slidenum">
              <a:rPr lang="en-CA" smtClean="0"/>
              <a:pPr/>
              <a:t>13</a:t>
            </a:fld>
            <a:endParaRPr lang="en-CA" dirty="0"/>
          </a:p>
        </p:txBody>
      </p:sp>
      <p:sp>
        <p:nvSpPr>
          <p:cNvPr id="16" name="object 6">
            <a:extLst>
              <a:ext uri="{FF2B5EF4-FFF2-40B4-BE49-F238E27FC236}">
                <a16:creationId xmlns:a16="http://schemas.microsoft.com/office/drawing/2014/main" id="{DEAF9ABD-EB70-48CC-B7C9-19BDA6933D8A}"/>
              </a:ext>
            </a:extLst>
          </p:cNvPr>
          <p:cNvSpPr txBox="1">
            <a:spLocks noChangeArrowheads="1"/>
          </p:cNvSpPr>
          <p:nvPr/>
        </p:nvSpPr>
        <p:spPr bwMode="auto">
          <a:xfrm>
            <a:off x="6164599" y="1663510"/>
            <a:ext cx="4389120" cy="2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433"/>
              </a:spcBef>
              <a:defRPr/>
            </a:pPr>
            <a:r>
              <a:rPr lang="en-US" altLang="en-US" sz="1467" b="1" u="sng" dirty="0">
                <a:cs typeface="Calibri" panose="020F0502020204030204" pitchFamily="34" charset="0"/>
              </a:rPr>
              <a:t>LTM Share Price Performance</a:t>
            </a:r>
            <a:endParaRPr lang="en-US" altLang="en-US" sz="1467" dirty="0">
              <a:cs typeface="Calibri" panose="020F0502020204030204" pitchFamily="34" charset="0"/>
            </a:endParaRPr>
          </a:p>
        </p:txBody>
      </p:sp>
      <p:sp>
        <p:nvSpPr>
          <p:cNvPr id="9" name="Rectangle 8">
            <a:extLst>
              <a:ext uri="{FF2B5EF4-FFF2-40B4-BE49-F238E27FC236}">
                <a16:creationId xmlns:a16="http://schemas.microsoft.com/office/drawing/2014/main" id="{655435C9-1DC9-4973-9925-F5CF1F2786CD}"/>
              </a:ext>
            </a:extLst>
          </p:cNvPr>
          <p:cNvSpPr/>
          <p:nvPr/>
        </p:nvSpPr>
        <p:spPr>
          <a:xfrm>
            <a:off x="6199465" y="1361757"/>
            <a:ext cx="4572000" cy="320040"/>
          </a:xfrm>
          <a:prstGeom prst="rect">
            <a:avLst/>
          </a:prstGeom>
          <a:solidFill>
            <a:srgbClr val="163B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Capital Markets Performance</a:t>
            </a:r>
          </a:p>
        </p:txBody>
      </p:sp>
      <p:sp>
        <p:nvSpPr>
          <p:cNvPr id="2" name="TextBox 1">
            <a:extLst>
              <a:ext uri="{FF2B5EF4-FFF2-40B4-BE49-F238E27FC236}">
                <a16:creationId xmlns:a16="http://schemas.microsoft.com/office/drawing/2014/main" id="{6FFF14D4-EC8A-4203-9602-2B664FDD9126}"/>
              </a:ext>
            </a:extLst>
          </p:cNvPr>
          <p:cNvSpPr txBox="1"/>
          <p:nvPr/>
        </p:nvSpPr>
        <p:spPr>
          <a:xfrm rot="16200000" flipV="1">
            <a:off x="10224222" y="2845070"/>
            <a:ext cx="937026" cy="230832"/>
          </a:xfrm>
          <a:prstGeom prst="rect">
            <a:avLst/>
          </a:prstGeom>
          <a:noFill/>
        </p:spPr>
        <p:txBody>
          <a:bodyPr wrap="square" rtlCol="0">
            <a:spAutoFit/>
          </a:bodyPr>
          <a:lstStyle/>
          <a:p>
            <a:r>
              <a:rPr lang="en-US" sz="900" dirty="0">
                <a:solidFill>
                  <a:schemeClr val="tx1">
                    <a:lumMod val="65000"/>
                    <a:lumOff val="35000"/>
                  </a:schemeClr>
                </a:solidFill>
                <a:latin typeface="Calibri" panose="020F0502020204030204" pitchFamily="34" charset="0"/>
                <a:cs typeface="Calibri" panose="020F0502020204030204" pitchFamily="34" charset="0"/>
              </a:rPr>
              <a:t>Share Price (C$)</a:t>
            </a:r>
          </a:p>
        </p:txBody>
      </p:sp>
      <p:cxnSp>
        <p:nvCxnSpPr>
          <p:cNvPr id="34" name="Straight Connector 33">
            <a:extLst>
              <a:ext uri="{FF2B5EF4-FFF2-40B4-BE49-F238E27FC236}">
                <a16:creationId xmlns:a16="http://schemas.microsoft.com/office/drawing/2014/main" id="{6428E9B5-4EA6-4063-92EC-8FAC6451C8C6}"/>
              </a:ext>
            </a:extLst>
          </p:cNvPr>
          <p:cNvCxnSpPr/>
          <p:nvPr/>
        </p:nvCxnSpPr>
        <p:spPr>
          <a:xfrm>
            <a:off x="6548351" y="4291673"/>
            <a:ext cx="3505200" cy="0"/>
          </a:xfrm>
          <a:prstGeom prst="line">
            <a:avLst/>
          </a:prstGeom>
          <a:ln w="9525">
            <a:solidFill>
              <a:srgbClr val="163B65"/>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55027751-89BD-E7AF-204F-BF95B2F1F08F}"/>
              </a:ext>
            </a:extLst>
          </p:cNvPr>
          <p:cNvGraphicFramePr>
            <a:graphicFrameLocks/>
          </p:cNvGraphicFramePr>
          <p:nvPr>
            <p:extLst>
              <p:ext uri="{D42A27DB-BD31-4B8C-83A1-F6EECF244321}">
                <p14:modId xmlns:p14="http://schemas.microsoft.com/office/powerpoint/2010/main" val="2683441602"/>
              </p:ext>
            </p:extLst>
          </p:nvPr>
        </p:nvGraphicFramePr>
        <p:xfrm>
          <a:off x="6385953" y="4330275"/>
          <a:ext cx="4487025" cy="19359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a:extLst>
              <a:ext uri="{FF2B5EF4-FFF2-40B4-BE49-F238E27FC236}">
                <a16:creationId xmlns:a16="http://schemas.microsoft.com/office/drawing/2014/main" id="{55027751-89BD-E7AF-204F-BF95B2F1F08F}"/>
              </a:ext>
            </a:extLst>
          </p:cNvPr>
          <p:cNvGraphicFramePr>
            <a:graphicFrameLocks/>
          </p:cNvGraphicFramePr>
          <p:nvPr>
            <p:extLst>
              <p:ext uri="{D42A27DB-BD31-4B8C-83A1-F6EECF244321}">
                <p14:modId xmlns:p14="http://schemas.microsoft.com/office/powerpoint/2010/main" val="560800628"/>
              </p:ext>
            </p:extLst>
          </p:nvPr>
        </p:nvGraphicFramePr>
        <p:xfrm>
          <a:off x="6226617" y="5172411"/>
          <a:ext cx="4148668" cy="17478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Chart 4">
            <a:extLst>
              <a:ext uri="{FF2B5EF4-FFF2-40B4-BE49-F238E27FC236}">
                <a16:creationId xmlns:a16="http://schemas.microsoft.com/office/drawing/2014/main" id="{55027751-89BD-E7AF-204F-BF95B2F1F08F}"/>
              </a:ext>
            </a:extLst>
          </p:cNvPr>
          <p:cNvGraphicFramePr>
            <a:graphicFrameLocks/>
          </p:cNvGraphicFramePr>
          <p:nvPr>
            <p:extLst>
              <p:ext uri="{D42A27DB-BD31-4B8C-83A1-F6EECF244321}">
                <p14:modId xmlns:p14="http://schemas.microsoft.com/office/powerpoint/2010/main" val="1017545760"/>
              </p:ext>
            </p:extLst>
          </p:nvPr>
        </p:nvGraphicFramePr>
        <p:xfrm>
          <a:off x="5554402" y="2674944"/>
          <a:ext cx="5390290" cy="20025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Chart 6">
            <a:extLst>
              <a:ext uri="{FF2B5EF4-FFF2-40B4-BE49-F238E27FC236}">
                <a16:creationId xmlns:a16="http://schemas.microsoft.com/office/drawing/2014/main" id="{55027751-89BD-E7AF-204F-BF95B2F1F08F}"/>
              </a:ext>
            </a:extLst>
          </p:cNvPr>
          <p:cNvGraphicFramePr>
            <a:graphicFrameLocks/>
          </p:cNvGraphicFramePr>
          <p:nvPr>
            <p:extLst>
              <p:ext uri="{D42A27DB-BD31-4B8C-83A1-F6EECF244321}">
                <p14:modId xmlns:p14="http://schemas.microsoft.com/office/powerpoint/2010/main" val="3823661960"/>
              </p:ext>
            </p:extLst>
          </p:nvPr>
        </p:nvGraphicFramePr>
        <p:xfrm>
          <a:off x="5860343" y="2058674"/>
          <a:ext cx="4571999" cy="2400434"/>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F5E42975-3982-4ECD-B4C4-CD0754C1D12C}"/>
              </a:ext>
            </a:extLst>
          </p:cNvPr>
          <p:cNvSpPr>
            <a:spLocks noChangeArrowheads="1"/>
          </p:cNvSpPr>
          <p:nvPr/>
        </p:nvSpPr>
        <p:spPr bwMode="auto">
          <a:xfrm>
            <a:off x="3594673" y="934709"/>
            <a:ext cx="5002654" cy="375744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1" name="object 3">
            <a:extLst>
              <a:ext uri="{FF2B5EF4-FFF2-40B4-BE49-F238E27FC236}">
                <a16:creationId xmlns:a16="http://schemas.microsoft.com/office/drawing/2014/main" id="{5B4498F8-55B8-49E9-BDE2-735E8C274A35}"/>
              </a:ext>
            </a:extLst>
          </p:cNvPr>
          <p:cNvSpPr txBox="1">
            <a:spLocks noChangeArrowheads="1"/>
          </p:cNvSpPr>
          <p:nvPr/>
        </p:nvSpPr>
        <p:spPr bwMode="auto">
          <a:xfrm>
            <a:off x="5321300" y="5231550"/>
            <a:ext cx="1549400" cy="38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93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33"/>
              </a:spcBef>
            </a:pPr>
            <a:r>
              <a:rPr lang="en-US" altLang="en-US" sz="2400" b="1" dirty="0">
                <a:solidFill>
                  <a:srgbClr val="163B65"/>
                </a:solidFill>
                <a:latin typeface="+mn-lt"/>
                <a:ea typeface="Myriad Pro"/>
                <a:cs typeface="Myriad Pro"/>
              </a:rPr>
              <a:t>NLH - TSX V</a:t>
            </a:r>
            <a:endParaRPr lang="en-US" altLang="en-US" sz="2400" dirty="0">
              <a:latin typeface="+mn-lt"/>
              <a:ea typeface="Myriad Pro"/>
              <a:cs typeface="Myriad Pro"/>
            </a:endParaRPr>
          </a:p>
        </p:txBody>
      </p:sp>
      <p:sp>
        <p:nvSpPr>
          <p:cNvPr id="13" name="object 4">
            <a:extLst>
              <a:ext uri="{FF2B5EF4-FFF2-40B4-BE49-F238E27FC236}">
                <a16:creationId xmlns:a16="http://schemas.microsoft.com/office/drawing/2014/main" id="{28513080-469F-4523-BA9D-FA560B28DE34}"/>
              </a:ext>
            </a:extLst>
          </p:cNvPr>
          <p:cNvSpPr txBox="1">
            <a:spLocks noChangeArrowheads="1"/>
          </p:cNvSpPr>
          <p:nvPr/>
        </p:nvSpPr>
        <p:spPr bwMode="auto">
          <a:xfrm>
            <a:off x="3937793" y="5802512"/>
            <a:ext cx="4316413" cy="76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913"/>
              </a:lnSpc>
              <a:spcBef>
                <a:spcPts val="100"/>
              </a:spcBef>
            </a:pPr>
            <a:r>
              <a:rPr lang="en-US" altLang="en-US" sz="2200" b="1" dirty="0">
                <a:solidFill>
                  <a:srgbClr val="163B65"/>
                </a:solidFill>
                <a:latin typeface="+mn-lt"/>
                <a:ea typeface="Myriad Pro"/>
                <a:cs typeface="Myriad Pro"/>
              </a:rPr>
              <a:t>CHRIS DOBBIN</a:t>
            </a:r>
            <a:r>
              <a:rPr lang="en-CA" altLang="en-US" sz="2200" b="1" dirty="0">
                <a:solidFill>
                  <a:srgbClr val="163B65"/>
                </a:solidFill>
                <a:latin typeface="+mn-lt"/>
                <a:ea typeface="Myriad Pro"/>
                <a:cs typeface="Myriad Pro"/>
              </a:rPr>
              <a:t>, CPA, CA, ICD.D</a:t>
            </a:r>
            <a:br>
              <a:rPr lang="en-CA" altLang="en-US" sz="2200" b="1" dirty="0">
                <a:solidFill>
                  <a:srgbClr val="163B65"/>
                </a:solidFill>
                <a:latin typeface="+mn-lt"/>
                <a:ea typeface="Myriad Pro"/>
                <a:cs typeface="Myriad Pro"/>
              </a:rPr>
            </a:br>
            <a:endParaRPr lang="en-US" altLang="en-US" sz="2200" b="1" dirty="0">
              <a:latin typeface="+mn-lt"/>
              <a:ea typeface="Myriad Pro"/>
              <a:cs typeface="Myriad Pro"/>
            </a:endParaRPr>
          </a:p>
          <a:p>
            <a:pPr algn="ctr" eaLnBrk="1" hangingPunct="1">
              <a:lnSpc>
                <a:spcPts val="1913"/>
              </a:lnSpc>
            </a:pPr>
            <a:r>
              <a:rPr lang="en-US" altLang="en-US" sz="2200" b="1" dirty="0">
                <a:solidFill>
                  <a:srgbClr val="163B65"/>
                </a:solidFill>
                <a:latin typeface="+mn-lt"/>
                <a:ea typeface="Myriad Pro"/>
                <a:cs typeface="Myriad Pro"/>
              </a:rPr>
              <a:t>cdobbin@novaleaphealth.com</a:t>
            </a:r>
            <a:endParaRPr lang="en-US" altLang="en-US" sz="2200" b="1" dirty="0">
              <a:latin typeface="+mn-lt"/>
              <a:ea typeface="Myriad Pro"/>
              <a:cs typeface="Myriad Pro"/>
            </a:endParaRPr>
          </a:p>
        </p:txBody>
      </p:sp>
    </p:spTree>
    <p:extLst>
      <p:ext uri="{BB962C8B-B14F-4D97-AF65-F5344CB8AC3E}">
        <p14:creationId xmlns:p14="http://schemas.microsoft.com/office/powerpoint/2010/main" val="148013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823B21C-7B55-4903-B71F-8CF6646B1D69}"/>
              </a:ext>
            </a:extLst>
          </p:cNvPr>
          <p:cNvSpPr txBox="1">
            <a:spLocks/>
          </p:cNvSpPr>
          <p:nvPr/>
        </p:nvSpPr>
        <p:spPr bwMode="auto">
          <a:xfrm>
            <a:off x="1835153" y="519731"/>
            <a:ext cx="8534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2700" kern="0" spc="-20" dirty="0">
                <a:solidFill>
                  <a:srgbClr val="093966"/>
                </a:solidFill>
                <a:latin typeface="Times" panose="02020603050405020304" pitchFamily="18" charset="0"/>
                <a:ea typeface="Verdana" panose="020B0604030504040204" pitchFamily="34" charset="0"/>
                <a:cs typeface="Times" panose="02020603050405020304" pitchFamily="18" charset="0"/>
              </a:rPr>
              <a:t>Forward</a:t>
            </a:r>
            <a:r>
              <a:rPr lang="en-CA" kern="0" spc="-20" dirty="0">
                <a:solidFill>
                  <a:srgbClr val="093966"/>
                </a:solidFill>
                <a:latin typeface="Times" panose="02020603050405020304" pitchFamily="18" charset="0"/>
                <a:ea typeface="Verdana" panose="020B0604030504040204" pitchFamily="34" charset="0"/>
                <a:cs typeface="Times" panose="02020603050405020304" pitchFamily="18" charset="0"/>
              </a:rPr>
              <a:t> Looking Statements</a:t>
            </a:r>
            <a:endParaRPr lang="en-CA" kern="0" dirty="0">
              <a:solidFill>
                <a:srgbClr val="093966"/>
              </a:solidFill>
              <a:latin typeface="Times" panose="02020603050405020304" pitchFamily="18" charset="0"/>
              <a:ea typeface="Verdana" panose="020B0604030504040204" pitchFamily="34" charset="0"/>
              <a:cs typeface="Times" panose="02020603050405020304" pitchFamily="18" charset="0"/>
            </a:endParaRPr>
          </a:p>
        </p:txBody>
      </p:sp>
      <p:sp>
        <p:nvSpPr>
          <p:cNvPr id="7173" name="Rectangle 28">
            <a:extLst>
              <a:ext uri="{FF2B5EF4-FFF2-40B4-BE49-F238E27FC236}">
                <a16:creationId xmlns:a16="http://schemas.microsoft.com/office/drawing/2014/main" id="{338071E3-512E-4D78-AD56-5EE60DA6D591}"/>
              </a:ext>
            </a:extLst>
          </p:cNvPr>
          <p:cNvSpPr>
            <a:spLocks noChangeArrowheads="1"/>
          </p:cNvSpPr>
          <p:nvPr/>
        </p:nvSpPr>
        <p:spPr bwMode="auto">
          <a:xfrm>
            <a:off x="842624" y="1340464"/>
            <a:ext cx="1050675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CA" altLang="en-US" sz="1200" dirty="0">
                <a:ea typeface="Calibri" panose="020F0502020204030204" pitchFamily="34" charset="0"/>
                <a:cs typeface="Calibri" panose="020F0502020204030204" pitchFamily="34" charset="0"/>
              </a:rPr>
              <a:t>This Nova Leap Health Corp. (“</a:t>
            </a:r>
            <a:r>
              <a:rPr lang="en-CA" altLang="en-US" sz="1200" b="1" dirty="0">
                <a:ea typeface="Calibri" panose="020F0502020204030204" pitchFamily="34" charset="0"/>
                <a:cs typeface="Calibri" panose="020F0502020204030204" pitchFamily="34" charset="0"/>
              </a:rPr>
              <a:t>Nova Leap</a:t>
            </a:r>
            <a:r>
              <a:rPr lang="en-CA" altLang="en-US" sz="1200" dirty="0">
                <a:ea typeface="Calibri" panose="020F0502020204030204" pitchFamily="34" charset="0"/>
                <a:cs typeface="Calibri" panose="020F0502020204030204" pitchFamily="34" charset="0"/>
              </a:rPr>
              <a:t>” or the “</a:t>
            </a:r>
            <a:r>
              <a:rPr lang="en-CA" altLang="en-US" sz="1200" b="1" dirty="0">
                <a:ea typeface="Calibri" panose="020F0502020204030204" pitchFamily="34" charset="0"/>
                <a:cs typeface="Calibri" panose="020F0502020204030204" pitchFamily="34" charset="0"/>
              </a:rPr>
              <a:t>Company</a:t>
            </a:r>
            <a:r>
              <a:rPr lang="en-CA" altLang="en-US" sz="1200" dirty="0">
                <a:ea typeface="Calibri" panose="020F0502020204030204" pitchFamily="34" charset="0"/>
                <a:cs typeface="Calibri" panose="020F0502020204030204" pitchFamily="34" charset="0"/>
              </a:rPr>
              <a:t>”) presentation contains certain statements, which may constitute “forward- looking information” under Canadian securities law requirements and “forward looking statements” under applicable securities laws (“</a:t>
            </a:r>
            <a:r>
              <a:rPr lang="en-CA" altLang="en-US" sz="1200" b="1" dirty="0">
                <a:ea typeface="Calibri" panose="020F0502020204030204" pitchFamily="34" charset="0"/>
                <a:cs typeface="Calibri" panose="020F0502020204030204" pitchFamily="34" charset="0"/>
              </a:rPr>
              <a:t>forward-looking information</a:t>
            </a:r>
            <a:r>
              <a:rPr lang="en-CA" altLang="en-US" sz="1200" dirty="0">
                <a:ea typeface="Calibri" panose="020F0502020204030204" pitchFamily="34" charset="0"/>
                <a:cs typeface="Calibri" panose="020F0502020204030204" pitchFamily="34" charset="0"/>
              </a:rPr>
              <a:t>”). All statements other than statements of historical fact contained in this presentation, including, but not limited to, statements with respect to the future financial position and results of operations, strategy, plans, objectives, goals and targets, may constitute forward looking information. Forward-looking information can be identified by the use of words such as “could”, “expect”, “believe”, “will”, “may”, “intend”, “plan”, “estimate”, “anticipate”, “predict”, “project” and similar expressions and statements relating to matters that are not historical facts. </a:t>
            </a:r>
          </a:p>
          <a:p>
            <a:pPr algn="just"/>
            <a:endParaRPr lang="en-CA" altLang="en-US" sz="1200" dirty="0">
              <a:ea typeface="Calibri" panose="020F0502020204030204" pitchFamily="34" charset="0"/>
              <a:cs typeface="Calibri" panose="020F0502020204030204" pitchFamily="34" charset="0"/>
            </a:endParaRPr>
          </a:p>
          <a:p>
            <a:pPr algn="just"/>
            <a:r>
              <a:rPr lang="en-CA" altLang="en-US" sz="1200" dirty="0">
                <a:ea typeface="Calibri" panose="020F0502020204030204" pitchFamily="34" charset="0"/>
                <a:cs typeface="Calibri" panose="020F0502020204030204" pitchFamily="34" charset="0"/>
              </a:rPr>
              <a:t>Forward-looking information involves known and unknown risks and uncertainties and other factors which may cause the actual results, performance or achievements of Nova Leap to be materially different from any future results, performance or achievements expressed or implied by such forward-looking information. These factors include regulatory changes affecting the home care industry; unexpected increases in operating costs; competition from other service providers; and other risks identified in the Company’s continuous disclosure materials filed on SEDAR+. </a:t>
            </a:r>
          </a:p>
          <a:p>
            <a:pPr algn="just"/>
            <a:endParaRPr lang="en-CA" altLang="en-US" sz="1200" dirty="0">
              <a:ea typeface="Calibri" panose="020F0502020204030204" pitchFamily="34" charset="0"/>
              <a:cs typeface="Calibri" panose="020F0502020204030204" pitchFamily="34" charset="0"/>
            </a:endParaRPr>
          </a:p>
          <a:p>
            <a:pPr algn="just"/>
            <a:r>
              <a:rPr lang="en-CA" altLang="en-US" sz="1200" dirty="0">
                <a:ea typeface="Calibri" panose="020F0502020204030204" pitchFamily="34" charset="0"/>
                <a:cs typeface="Calibri" panose="020F0502020204030204" pitchFamily="34" charset="0"/>
              </a:rPr>
              <a:t>Forward-looking information is based on assumptions that Nova Leap believes to be reasonable. Key assumptions upon which the Company’s forward-looking information is based include, but are not limited to: assumptions concerning general economic and market conditions, availability of working capital necessary for conducting Nova Leap’s operations, and Nova Leap’s ability to integrate its acquired businesses and maintain previously achieved service hour and revenue levels. </a:t>
            </a:r>
          </a:p>
          <a:p>
            <a:pPr algn="just"/>
            <a:endParaRPr lang="en-CA" altLang="en-US" sz="1200" dirty="0">
              <a:ea typeface="Calibri" panose="020F0502020204030204" pitchFamily="34" charset="0"/>
              <a:cs typeface="Calibri" panose="020F0502020204030204" pitchFamily="34" charset="0"/>
            </a:endParaRPr>
          </a:p>
          <a:p>
            <a:pPr algn="just"/>
            <a:r>
              <a:rPr lang="en-CA" altLang="en-US" sz="1200" dirty="0">
                <a:ea typeface="Calibri" panose="020F0502020204030204" pitchFamily="34" charset="0"/>
                <a:cs typeface="Calibri" panose="020F0502020204030204" pitchFamily="34" charset="0"/>
              </a:rPr>
              <a:t>Although the Company has attempted to identify important factors that could cause actual actions, events or results to differ materially from those described in forward-looking information, there may be other factors that cause actions, events or results not to be as anticipated, estimated or intended. There can be no assurance that forward-looking information will prove to be accurate, as actual results and future events could differ materially from those anticipated in such statements. Accordingly, readers should not place undue reliance on forward- looking information. The forward-looking information in this presentation, including any financial outlook or future-oriented financial information, is made as of March 2026 for the purpose of providing information about management’s current expectations and plans relating to the future.  The Company undertakes no obligation to publicly update or revise any forward-looking information, whether as a result of new information, future events or otherwise, other than where a duty to update such information or provide further disclosure is imposed by applicable law.</a:t>
            </a:r>
          </a:p>
        </p:txBody>
      </p:sp>
      <p:pic>
        <p:nvPicPr>
          <p:cNvPr id="3" name="Picture 2">
            <a:extLst>
              <a:ext uri="{FF2B5EF4-FFF2-40B4-BE49-F238E27FC236}">
                <a16:creationId xmlns:a16="http://schemas.microsoft.com/office/drawing/2014/main" id="{2BF2D869-B37A-4116-A08C-920929332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7" name="Picture 6" descr="A close up of a sign&#10;&#10;Description automatically generated">
            <a:extLst>
              <a:ext uri="{FF2B5EF4-FFF2-40B4-BE49-F238E27FC236}">
                <a16:creationId xmlns:a16="http://schemas.microsoft.com/office/drawing/2014/main" id="{E85F7149-190A-4FF8-A0C1-2E9CC11D8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10" name="object 3">
            <a:extLst>
              <a:ext uri="{FF2B5EF4-FFF2-40B4-BE49-F238E27FC236}">
                <a16:creationId xmlns:a16="http://schemas.microsoft.com/office/drawing/2014/main" id="{D18126EB-8B4D-4506-B4D7-4E0A4DA96EDF}"/>
              </a:ext>
            </a:extLst>
          </p:cNvPr>
          <p:cNvSpPr>
            <a:spLocks noChangeArrowheads="1"/>
          </p:cNvSpPr>
          <p:nvPr/>
        </p:nvSpPr>
        <p:spPr bwMode="auto">
          <a:xfrm>
            <a:off x="10703985" y="213784"/>
            <a:ext cx="1153583" cy="86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9" name="Slide Number Placeholder 4">
            <a:extLst>
              <a:ext uri="{FF2B5EF4-FFF2-40B4-BE49-F238E27FC236}">
                <a16:creationId xmlns:a16="http://schemas.microsoft.com/office/drawing/2014/main" id="{DCBFDFF0-8C3F-447F-8C2D-554F6281A248}"/>
              </a:ext>
            </a:extLst>
          </p:cNvPr>
          <p:cNvSpPr>
            <a:spLocks noGrp="1"/>
          </p:cNvSpPr>
          <p:nvPr>
            <p:ph type="sldNum" sz="quarter" idx="12"/>
          </p:nvPr>
        </p:nvSpPr>
        <p:spPr>
          <a:xfrm>
            <a:off x="11382827" y="6334900"/>
            <a:ext cx="407324" cy="365125"/>
          </a:xfrm>
        </p:spPr>
        <p:txBody>
          <a:bodyPr/>
          <a:lstStyle/>
          <a:p>
            <a:fld id="{5C97E0DF-5EFD-444D-A553-2E3AE8BBA0B8}" type="slidenum">
              <a:rPr lang="en-CA" smtClean="0"/>
              <a:pPr/>
              <a:t>2</a:t>
            </a:fld>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64F0717-08E8-45C5-AC1A-B6E937A95659}"/>
              </a:ext>
            </a:extLst>
          </p:cNvPr>
          <p:cNvSpPr txBox="1">
            <a:spLocks/>
          </p:cNvSpPr>
          <p:nvPr/>
        </p:nvSpPr>
        <p:spPr bwMode="auto">
          <a:xfrm>
            <a:off x="1835153" y="424252"/>
            <a:ext cx="8534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2700" kern="0" spc="-20" dirty="0">
                <a:solidFill>
                  <a:srgbClr val="093966"/>
                </a:solidFill>
                <a:latin typeface="Times" panose="02020603050405020304" pitchFamily="18" charset="0"/>
                <a:cs typeface="Times" panose="02020603050405020304" pitchFamily="18" charset="0"/>
              </a:rPr>
              <a:t>Investment Highlights</a:t>
            </a:r>
            <a:endParaRPr lang="en-CA" sz="2700" kern="0" dirty="0">
              <a:solidFill>
                <a:srgbClr val="093966"/>
              </a:solidFill>
              <a:latin typeface="Times" panose="02020603050405020304" pitchFamily="18" charset="0"/>
              <a:cs typeface="Times" panose="02020603050405020304" pitchFamily="18" charset="0"/>
            </a:endParaRPr>
          </a:p>
        </p:txBody>
      </p:sp>
      <p:pic>
        <p:nvPicPr>
          <p:cNvPr id="10" name="Picture 9">
            <a:extLst>
              <a:ext uri="{FF2B5EF4-FFF2-40B4-BE49-F238E27FC236}">
                <a16:creationId xmlns:a16="http://schemas.microsoft.com/office/drawing/2014/main" id="{168850D1-3068-466B-B87F-E3EBFE958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1" name="Picture 10" descr="A close up of a sign&#10;&#10;Description automatically generated">
            <a:extLst>
              <a:ext uri="{FF2B5EF4-FFF2-40B4-BE49-F238E27FC236}">
                <a16:creationId xmlns:a16="http://schemas.microsoft.com/office/drawing/2014/main" id="{3DD50C3C-95A7-4EBF-B7E9-2504D442F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17" name="object 3">
            <a:extLst>
              <a:ext uri="{FF2B5EF4-FFF2-40B4-BE49-F238E27FC236}">
                <a16:creationId xmlns:a16="http://schemas.microsoft.com/office/drawing/2014/main" id="{FE247632-808F-42A6-9820-964F33E76761}"/>
              </a:ext>
            </a:extLst>
          </p:cNvPr>
          <p:cNvSpPr>
            <a:spLocks noChangeArrowheads="1"/>
          </p:cNvSpPr>
          <p:nvPr/>
        </p:nvSpPr>
        <p:spPr bwMode="auto">
          <a:xfrm>
            <a:off x="10703985" y="213784"/>
            <a:ext cx="1153583" cy="8636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2" name="Slide Number Placeholder 1">
            <a:extLst>
              <a:ext uri="{FF2B5EF4-FFF2-40B4-BE49-F238E27FC236}">
                <a16:creationId xmlns:a16="http://schemas.microsoft.com/office/drawing/2014/main" id="{3BA0EC3C-F499-4127-BF3D-4F1EC6B8F113}"/>
              </a:ext>
            </a:extLst>
          </p:cNvPr>
          <p:cNvSpPr>
            <a:spLocks noGrp="1"/>
          </p:cNvSpPr>
          <p:nvPr>
            <p:ph type="sldNum" sz="quarter" idx="12"/>
          </p:nvPr>
        </p:nvSpPr>
        <p:spPr/>
        <p:txBody>
          <a:bodyPr/>
          <a:lstStyle/>
          <a:p>
            <a:pPr algn="ctr"/>
            <a:fld id="{5C97E0DF-5EFD-444D-A553-2E3AE8BBA0B8}" type="slidenum">
              <a:rPr lang="en-CA" smtClean="0"/>
              <a:pPr algn="ctr"/>
              <a:t>3</a:t>
            </a:fld>
            <a:endParaRPr lang="en-CA" dirty="0"/>
          </a:p>
        </p:txBody>
      </p:sp>
      <p:sp>
        <p:nvSpPr>
          <p:cNvPr id="20" name="object 14">
            <a:extLst>
              <a:ext uri="{FF2B5EF4-FFF2-40B4-BE49-F238E27FC236}">
                <a16:creationId xmlns:a16="http://schemas.microsoft.com/office/drawing/2014/main" id="{D9569B45-C1E2-4DE4-B63B-D668F30224E3}"/>
              </a:ext>
            </a:extLst>
          </p:cNvPr>
          <p:cNvSpPr/>
          <p:nvPr/>
        </p:nvSpPr>
        <p:spPr>
          <a:xfrm>
            <a:off x="1224887" y="5194186"/>
            <a:ext cx="9617865" cy="982287"/>
          </a:xfrm>
          <a:custGeom>
            <a:avLst/>
            <a:gdLst/>
            <a:ahLst/>
            <a:cxnLst/>
            <a:rect l="l" t="t" r="r" b="b"/>
            <a:pathLst>
              <a:path w="6596380" h="733425">
                <a:moveTo>
                  <a:pt x="0" y="733044"/>
                </a:moveTo>
                <a:lnTo>
                  <a:pt x="6595872" y="733044"/>
                </a:lnTo>
                <a:lnTo>
                  <a:pt x="6595872" y="0"/>
                </a:lnTo>
                <a:lnTo>
                  <a:pt x="0" y="0"/>
                </a:lnTo>
                <a:lnTo>
                  <a:pt x="0" y="733044"/>
                </a:lnTo>
                <a:close/>
              </a:path>
            </a:pathLst>
          </a:custGeom>
          <a:noFill/>
          <a:ln>
            <a:noFill/>
          </a:ln>
          <a:effectLst/>
        </p:spPr>
        <p:txBody>
          <a:bodyPr wrap="square" lIns="45720" tIns="45720" rIns="45720" bIns="45720" rtlCol="0" anchor="t"/>
          <a:lstStyle/>
          <a:p>
            <a:pPr marL="457200" lvl="2">
              <a:spcBef>
                <a:spcPts val="300"/>
              </a:spcBef>
            </a:pPr>
            <a:r>
              <a:rPr lang="en-US" sz="1400" b="1" dirty="0"/>
              <a:t>Aligned Management Team with History of Execution</a:t>
            </a:r>
          </a:p>
          <a:p>
            <a:pPr marL="628650" lvl="2" indent="-171450">
              <a:spcBef>
                <a:spcPts val="300"/>
              </a:spcBef>
              <a:buFont typeface="Arial" panose="020B0604020202020204" pitchFamily="34" charset="0"/>
              <a:buChar char="•"/>
            </a:pPr>
            <a:r>
              <a:rPr lang="en-US" sz="1100" dirty="0"/>
              <a:t>Management has repeatedly demonstrated ability to identify, negotiate and close on acquisitions favorable to shareholders</a:t>
            </a:r>
          </a:p>
          <a:p>
            <a:pPr marL="628650" lvl="2" indent="-171450">
              <a:spcBef>
                <a:spcPts val="300"/>
              </a:spcBef>
              <a:buFont typeface="Arial" panose="020B0604020202020204" pitchFamily="34" charset="0"/>
              <a:buChar char="•"/>
            </a:pPr>
            <a:r>
              <a:rPr lang="en-US" sz="1100" dirty="0"/>
              <a:t>Insider ownership of &gt; 42% creates alignment with external shareholders</a:t>
            </a:r>
          </a:p>
        </p:txBody>
      </p:sp>
      <p:sp>
        <p:nvSpPr>
          <p:cNvPr id="21" name="object 8">
            <a:extLst>
              <a:ext uri="{FF2B5EF4-FFF2-40B4-BE49-F238E27FC236}">
                <a16:creationId xmlns:a16="http://schemas.microsoft.com/office/drawing/2014/main" id="{1F890159-3627-45BC-9D2D-94AF94EB9803}"/>
              </a:ext>
            </a:extLst>
          </p:cNvPr>
          <p:cNvSpPr/>
          <p:nvPr/>
        </p:nvSpPr>
        <p:spPr>
          <a:xfrm>
            <a:off x="855200" y="1351533"/>
            <a:ext cx="10042787" cy="685800"/>
          </a:xfrm>
          <a:custGeom>
            <a:avLst/>
            <a:gdLst/>
            <a:ahLst/>
            <a:cxnLst/>
            <a:rect l="l" t="t" r="r" b="b"/>
            <a:pathLst>
              <a:path w="7062470" h="733425">
                <a:moveTo>
                  <a:pt x="0" y="733044"/>
                </a:moveTo>
                <a:lnTo>
                  <a:pt x="7062216" y="733044"/>
                </a:lnTo>
                <a:lnTo>
                  <a:pt x="7062216" y="0"/>
                </a:lnTo>
                <a:lnTo>
                  <a:pt x="0" y="0"/>
                </a:lnTo>
                <a:lnTo>
                  <a:pt x="0" y="733044"/>
                </a:lnTo>
                <a:close/>
              </a:path>
            </a:pathLst>
          </a:custGeom>
          <a:noFill/>
          <a:ln>
            <a:noFill/>
          </a:ln>
          <a:effectLst/>
        </p:spPr>
        <p:txBody>
          <a:bodyPr wrap="square" lIns="45720" tIns="45720" rIns="45720" bIns="45720" rtlCol="0" anchor="t"/>
          <a:lstStyle/>
          <a:p>
            <a:pPr marL="457200" lvl="2">
              <a:spcBef>
                <a:spcPts val="300"/>
              </a:spcBef>
            </a:pPr>
            <a:r>
              <a:rPr lang="en-US" sz="1400" b="1" dirty="0"/>
              <a:t>Market Leader in an Essential and Growing Industry</a:t>
            </a:r>
          </a:p>
          <a:p>
            <a:pPr marL="628650" lvl="2" indent="-171450">
              <a:spcBef>
                <a:spcPts val="300"/>
              </a:spcBef>
              <a:buFont typeface="Arial" panose="020B0604020202020204" pitchFamily="34" charset="0"/>
              <a:buChar char="•"/>
            </a:pPr>
            <a:r>
              <a:rPr lang="en-US" sz="1100" dirty="0"/>
              <a:t>Performing a vital role within the continuum of care with an individual and family centered focus, particularly those requiring dementia care</a:t>
            </a:r>
          </a:p>
          <a:p>
            <a:pPr marL="628650" lvl="2" indent="-171450">
              <a:spcBef>
                <a:spcPts val="300"/>
              </a:spcBef>
              <a:buFont typeface="Arial" panose="020B0604020202020204" pitchFamily="34" charset="0"/>
              <a:buChar char="•"/>
            </a:pPr>
            <a:r>
              <a:rPr lang="en-US" sz="1100" dirty="0"/>
              <a:t>Growth opportunities driven by an aging demographic and a constant pipeline of opportunities in a highly fragmented industry</a:t>
            </a:r>
          </a:p>
          <a:p>
            <a:pPr marL="628650" lvl="2" indent="-171450">
              <a:spcBef>
                <a:spcPts val="300"/>
              </a:spcBef>
              <a:buFont typeface="Arial" panose="020B0604020202020204" pitchFamily="34" charset="0"/>
              <a:buChar char="•"/>
            </a:pPr>
            <a:endParaRPr lang="en-US" sz="1400" dirty="0"/>
          </a:p>
        </p:txBody>
      </p:sp>
      <p:sp>
        <p:nvSpPr>
          <p:cNvPr id="22" name="object 10">
            <a:extLst>
              <a:ext uri="{FF2B5EF4-FFF2-40B4-BE49-F238E27FC236}">
                <a16:creationId xmlns:a16="http://schemas.microsoft.com/office/drawing/2014/main" id="{F059E783-FE0D-44F5-B27D-E491913E1A30}"/>
              </a:ext>
            </a:extLst>
          </p:cNvPr>
          <p:cNvSpPr/>
          <p:nvPr/>
        </p:nvSpPr>
        <p:spPr>
          <a:xfrm>
            <a:off x="1280590" y="2070074"/>
            <a:ext cx="10040112" cy="342890"/>
          </a:xfrm>
          <a:custGeom>
            <a:avLst/>
            <a:gdLst/>
            <a:ahLst/>
            <a:cxnLst/>
            <a:rect l="l" t="t" r="r" b="b"/>
            <a:pathLst>
              <a:path w="6586855" h="733425">
                <a:moveTo>
                  <a:pt x="0" y="733043"/>
                </a:moveTo>
                <a:lnTo>
                  <a:pt x="6586728" y="733043"/>
                </a:lnTo>
                <a:lnTo>
                  <a:pt x="6586728" y="0"/>
                </a:lnTo>
                <a:lnTo>
                  <a:pt x="0" y="0"/>
                </a:lnTo>
                <a:lnTo>
                  <a:pt x="0" y="733043"/>
                </a:lnTo>
                <a:close/>
              </a:path>
            </a:pathLst>
          </a:custGeom>
          <a:noFill/>
          <a:ln>
            <a:noFill/>
          </a:ln>
          <a:effectLst/>
        </p:spPr>
        <p:txBody>
          <a:bodyPr wrap="square" lIns="45720" tIns="45720" rIns="45720" bIns="45720" rtlCol="0" anchor="t"/>
          <a:lstStyle/>
          <a:p>
            <a:pPr marL="457200" lvl="2">
              <a:spcBef>
                <a:spcPts val="300"/>
              </a:spcBef>
            </a:pPr>
            <a:r>
              <a:rPr lang="en-US" sz="1400" b="1" dirty="0"/>
              <a:t>Impressive History of Rapid Growth and Well-Positioned to Capitalize on a Fragmented Industry</a:t>
            </a:r>
          </a:p>
          <a:p>
            <a:pPr marL="628650" lvl="2" indent="-171450">
              <a:spcBef>
                <a:spcPts val="300"/>
              </a:spcBef>
              <a:buFont typeface="Arial" panose="020B0604020202020204" pitchFamily="34" charset="0"/>
              <a:buChar char="•"/>
            </a:pPr>
            <a:r>
              <a:rPr lang="en-US" sz="1100" dirty="0"/>
              <a:t>20+ acquisitions completed since 2016 at an average target revenue multiple of 0.5x and target EBITDA multiples in the range of 3.0-5.0</a:t>
            </a:r>
          </a:p>
          <a:p>
            <a:pPr marL="628650" lvl="2" indent="-171450">
              <a:spcBef>
                <a:spcPts val="300"/>
              </a:spcBef>
              <a:buFont typeface="Arial" panose="020B0604020202020204" pitchFamily="34" charset="0"/>
              <a:buChar char="•"/>
            </a:pPr>
            <a:r>
              <a:rPr lang="en-US" sz="1100" dirty="0"/>
              <a:t>Re-engaged acquisition program in 2024 by completing strategic acquisitions in Massachusetts, Florida and Nova Scotia.</a:t>
            </a:r>
          </a:p>
          <a:p>
            <a:pPr marL="628650" lvl="2" indent="-171450">
              <a:spcBef>
                <a:spcPts val="300"/>
              </a:spcBef>
              <a:buFont typeface="Arial" panose="020B0604020202020204" pitchFamily="34" charset="0"/>
              <a:buChar char="•"/>
            </a:pPr>
            <a:r>
              <a:rPr lang="en-US" sz="1100" dirty="0"/>
              <a:t>&gt;90% of companies active in the sector are mom and pop shops with the top three players comprising &lt;5% of home care sector revenue</a:t>
            </a:r>
          </a:p>
          <a:p>
            <a:pPr marL="628650" lvl="2" indent="-171450">
              <a:spcBef>
                <a:spcPts val="300"/>
              </a:spcBef>
              <a:buFont typeface="Arial" panose="020B0604020202020204" pitchFamily="34" charset="0"/>
              <a:buChar char="•"/>
            </a:pPr>
            <a:r>
              <a:rPr lang="en-US" sz="1100" dirty="0"/>
              <a:t>Substantial de novo and acquisition opportunities</a:t>
            </a:r>
          </a:p>
          <a:p>
            <a:pPr marL="628650" lvl="2" indent="-171450">
              <a:spcBef>
                <a:spcPts val="300"/>
              </a:spcBef>
              <a:buFont typeface="Arial" panose="020B0604020202020204" pitchFamily="34" charset="0"/>
              <a:buChar char="•"/>
            </a:pPr>
            <a:r>
              <a:rPr lang="en-US" sz="1100" dirty="0"/>
              <a:t>Operations span New England, Southeastern, South Central and Midwest regions of the U.S. as well as Nova Scotia, Canada</a:t>
            </a:r>
          </a:p>
          <a:p>
            <a:pPr marL="628650" lvl="2" indent="-171450">
              <a:spcBef>
                <a:spcPts val="300"/>
              </a:spcBef>
              <a:buFont typeface="Arial" panose="020B0604020202020204" pitchFamily="34" charset="0"/>
              <a:buChar char="•"/>
            </a:pPr>
            <a:endParaRPr lang="en-US" sz="1200" dirty="0"/>
          </a:p>
          <a:p>
            <a:pPr marL="628650" lvl="2" indent="-171450">
              <a:spcBef>
                <a:spcPts val="300"/>
              </a:spcBef>
              <a:buFont typeface="Arial" panose="020B0604020202020204" pitchFamily="34" charset="0"/>
              <a:buChar char="•"/>
            </a:pPr>
            <a:endParaRPr lang="en-US" sz="1200" dirty="0"/>
          </a:p>
          <a:p>
            <a:pPr marL="457200" lvl="2">
              <a:spcBef>
                <a:spcPts val="300"/>
              </a:spcBef>
            </a:pPr>
            <a:endParaRPr lang="en-US" sz="1400" b="1" dirty="0"/>
          </a:p>
        </p:txBody>
      </p:sp>
      <p:sp>
        <p:nvSpPr>
          <p:cNvPr id="23" name="object 12">
            <a:extLst>
              <a:ext uri="{FF2B5EF4-FFF2-40B4-BE49-F238E27FC236}">
                <a16:creationId xmlns:a16="http://schemas.microsoft.com/office/drawing/2014/main" id="{296732B3-9A3A-41D3-992F-2914F6E93C5E}"/>
              </a:ext>
            </a:extLst>
          </p:cNvPr>
          <p:cNvSpPr/>
          <p:nvPr/>
        </p:nvSpPr>
        <p:spPr>
          <a:xfrm>
            <a:off x="1425303" y="3559046"/>
            <a:ext cx="9519467" cy="1082254"/>
          </a:xfrm>
          <a:custGeom>
            <a:avLst/>
            <a:gdLst/>
            <a:ahLst/>
            <a:cxnLst/>
            <a:rect l="l" t="t" r="r" b="b"/>
            <a:pathLst>
              <a:path w="6521450" h="733425">
                <a:moveTo>
                  <a:pt x="0" y="733044"/>
                </a:moveTo>
                <a:lnTo>
                  <a:pt x="6521196" y="733044"/>
                </a:lnTo>
                <a:lnTo>
                  <a:pt x="6521196" y="0"/>
                </a:lnTo>
                <a:lnTo>
                  <a:pt x="0" y="0"/>
                </a:lnTo>
                <a:lnTo>
                  <a:pt x="0" y="733044"/>
                </a:lnTo>
                <a:close/>
              </a:path>
            </a:pathLst>
          </a:custGeom>
          <a:noFill/>
          <a:ln>
            <a:noFill/>
          </a:ln>
          <a:effectLst/>
        </p:spPr>
        <p:txBody>
          <a:bodyPr wrap="square" lIns="45720" tIns="45720" rIns="45720" bIns="45720" rtlCol="0" anchor="t"/>
          <a:lstStyle/>
          <a:p>
            <a:pPr marL="457200" lvl="2">
              <a:spcBef>
                <a:spcPts val="300"/>
              </a:spcBef>
            </a:pPr>
            <a:r>
              <a:rPr lang="en-US" sz="1400" b="1" dirty="0"/>
              <a:t>Strong Financial Performance and Position</a:t>
            </a:r>
            <a:endParaRPr lang="en-US" sz="1200" dirty="0"/>
          </a:p>
          <a:p>
            <a:pPr marL="628650" lvl="2" indent="-171450">
              <a:spcBef>
                <a:spcPts val="300"/>
              </a:spcBef>
              <a:buFont typeface="Arial" panose="020B0604020202020204" pitchFamily="34" charset="0"/>
              <a:buChar char="•"/>
            </a:pPr>
            <a:r>
              <a:rPr lang="en-US" sz="1100" dirty="0"/>
              <a:t>Reported record Annual Revenue and Adjusted EBITDA of $31.5M and $2.05M in 2025.</a:t>
            </a:r>
          </a:p>
          <a:p>
            <a:pPr marL="628650" lvl="2" indent="-171450">
              <a:spcBef>
                <a:spcPts val="300"/>
              </a:spcBef>
              <a:buFont typeface="Arial" panose="020B0604020202020204" pitchFamily="34" charset="0"/>
              <a:buChar char="•"/>
            </a:pPr>
            <a:r>
              <a:rPr lang="en-US" sz="1100" dirty="0"/>
              <a:t>Increasing gross margins demonstrate ongoing pricing power in an inflationary environment.</a:t>
            </a:r>
          </a:p>
          <a:p>
            <a:pPr marL="628650" lvl="2" indent="-171450">
              <a:spcBef>
                <a:spcPts val="300"/>
              </a:spcBef>
              <a:buFont typeface="Arial" panose="020B0604020202020204" pitchFamily="34" charset="0"/>
              <a:buChar char="•"/>
            </a:pPr>
            <a:r>
              <a:rPr lang="en-US" sz="1100" dirty="0"/>
              <a:t>During 2024, amended existing credit agreement with BMO Bank of Montreal, providing up to $7M of available credit to support long –term growth strategy.  As of March 2026, $4.7M is available on facility.</a:t>
            </a:r>
          </a:p>
          <a:p>
            <a:pPr marL="628650" lvl="2" indent="-171450">
              <a:spcBef>
                <a:spcPts val="300"/>
              </a:spcBef>
              <a:buFont typeface="Arial" panose="020B0604020202020204" pitchFamily="34" charset="0"/>
              <a:buChar char="•"/>
            </a:pPr>
            <a:r>
              <a:rPr lang="en-US" sz="1100" dirty="0"/>
              <a:t>Available cash of USD$1.5M and full access to revolving credit facility of CAD$1.5M as the end of 2025.</a:t>
            </a:r>
          </a:p>
          <a:p>
            <a:pPr marL="628650" lvl="2" indent="-171450">
              <a:spcBef>
                <a:spcPts val="300"/>
              </a:spcBef>
              <a:buFont typeface="Arial" panose="020B0604020202020204" pitchFamily="34" charset="0"/>
              <a:buChar char="•"/>
            </a:pPr>
            <a:r>
              <a:rPr lang="en-US" sz="1100" dirty="0"/>
              <a:t>Total bank debt and promissory notes of $2.1M at the end of 2025, representing a leverage ratio of 1.02 times 2025 adjusted EBITDA.</a:t>
            </a:r>
          </a:p>
        </p:txBody>
      </p:sp>
      <p:sp>
        <p:nvSpPr>
          <p:cNvPr id="24" name="object 16">
            <a:extLst>
              <a:ext uri="{FF2B5EF4-FFF2-40B4-BE49-F238E27FC236}">
                <a16:creationId xmlns:a16="http://schemas.microsoft.com/office/drawing/2014/main" id="{B5EC8CA6-9963-4BED-A045-3DA27F2F1679}"/>
              </a:ext>
            </a:extLst>
          </p:cNvPr>
          <p:cNvSpPr/>
          <p:nvPr/>
        </p:nvSpPr>
        <p:spPr>
          <a:xfrm>
            <a:off x="737801" y="5980537"/>
            <a:ext cx="10042786" cy="685800"/>
          </a:xfrm>
          <a:custGeom>
            <a:avLst/>
            <a:gdLst/>
            <a:ahLst/>
            <a:cxnLst/>
            <a:rect l="l" t="t" r="r" b="b"/>
            <a:pathLst>
              <a:path w="7062470" h="733425">
                <a:moveTo>
                  <a:pt x="0" y="733044"/>
                </a:moveTo>
                <a:lnTo>
                  <a:pt x="7062216" y="733044"/>
                </a:lnTo>
                <a:lnTo>
                  <a:pt x="7062216" y="0"/>
                </a:lnTo>
                <a:lnTo>
                  <a:pt x="0" y="0"/>
                </a:lnTo>
                <a:lnTo>
                  <a:pt x="0" y="733044"/>
                </a:lnTo>
                <a:close/>
              </a:path>
            </a:pathLst>
          </a:custGeom>
          <a:noFill/>
          <a:ln>
            <a:noFill/>
          </a:ln>
          <a:effectLst/>
        </p:spPr>
        <p:txBody>
          <a:bodyPr wrap="square" lIns="45720" tIns="45720" rIns="45720" bIns="45720" rtlCol="0" anchor="t"/>
          <a:lstStyle/>
          <a:p>
            <a:pPr marL="457200" lvl="2">
              <a:spcBef>
                <a:spcPts val="300"/>
              </a:spcBef>
            </a:pPr>
            <a:r>
              <a:rPr lang="en-US" sz="1400" b="1" dirty="0"/>
              <a:t>Investment Opportunity</a:t>
            </a:r>
          </a:p>
          <a:p>
            <a:pPr marL="628650" lvl="2" indent="-171450">
              <a:spcBef>
                <a:spcPts val="300"/>
              </a:spcBef>
              <a:buFont typeface="Arial" panose="020B0604020202020204" pitchFamily="34" charset="0"/>
              <a:buChar char="•"/>
            </a:pPr>
            <a:r>
              <a:rPr lang="en-US" sz="1100" dirty="0"/>
              <a:t>The Company welcomes discussions with investors who view Nova Leap as an attractive long-term investment opportunity.</a:t>
            </a:r>
          </a:p>
        </p:txBody>
      </p:sp>
      <p:cxnSp>
        <p:nvCxnSpPr>
          <p:cNvPr id="25" name="Straight Arrow Connector 24">
            <a:extLst>
              <a:ext uri="{FF2B5EF4-FFF2-40B4-BE49-F238E27FC236}">
                <a16:creationId xmlns:a16="http://schemas.microsoft.com/office/drawing/2014/main" id="{2B6B8A0E-6D39-4E52-9026-0259396718B0}"/>
              </a:ext>
            </a:extLst>
          </p:cNvPr>
          <p:cNvCxnSpPr>
            <a:cxnSpLocks/>
          </p:cNvCxnSpPr>
          <p:nvPr/>
        </p:nvCxnSpPr>
        <p:spPr>
          <a:xfrm>
            <a:off x="1132061" y="3832875"/>
            <a:ext cx="9509760" cy="0"/>
          </a:xfrm>
          <a:prstGeom prst="straightConnector1">
            <a:avLst/>
          </a:prstGeom>
          <a:ln>
            <a:solidFill>
              <a:srgbClr val="163B65"/>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F711A67-1063-4B4D-956C-E384559827BB}"/>
              </a:ext>
            </a:extLst>
          </p:cNvPr>
          <p:cNvCxnSpPr>
            <a:cxnSpLocks/>
          </p:cNvCxnSpPr>
          <p:nvPr/>
        </p:nvCxnSpPr>
        <p:spPr>
          <a:xfrm>
            <a:off x="1180342" y="5435183"/>
            <a:ext cx="9619488" cy="0"/>
          </a:xfrm>
          <a:prstGeom prst="straightConnector1">
            <a:avLst/>
          </a:prstGeom>
          <a:ln>
            <a:solidFill>
              <a:srgbClr val="163B65"/>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ABDF9FD-5059-4F31-8756-43B51DD1AB40}"/>
              </a:ext>
            </a:extLst>
          </p:cNvPr>
          <p:cNvCxnSpPr>
            <a:cxnSpLocks/>
          </p:cNvCxnSpPr>
          <p:nvPr/>
        </p:nvCxnSpPr>
        <p:spPr>
          <a:xfrm>
            <a:off x="802640" y="6259651"/>
            <a:ext cx="10040112" cy="0"/>
          </a:xfrm>
          <a:prstGeom prst="straightConnector1">
            <a:avLst/>
          </a:prstGeom>
          <a:ln>
            <a:solidFill>
              <a:srgbClr val="163B65"/>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91B94B8-BC40-421B-8CB6-2E16AE17F1B1}"/>
              </a:ext>
            </a:extLst>
          </p:cNvPr>
          <p:cNvCxnSpPr>
            <a:cxnSpLocks/>
          </p:cNvCxnSpPr>
          <p:nvPr/>
        </p:nvCxnSpPr>
        <p:spPr>
          <a:xfrm>
            <a:off x="1209786" y="2333822"/>
            <a:ext cx="9617865" cy="0"/>
          </a:xfrm>
          <a:prstGeom prst="straightConnector1">
            <a:avLst/>
          </a:prstGeom>
          <a:ln>
            <a:solidFill>
              <a:srgbClr val="163B65"/>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DC8778-44B7-435F-81D6-32878E1C3468}"/>
              </a:ext>
            </a:extLst>
          </p:cNvPr>
          <p:cNvCxnSpPr>
            <a:cxnSpLocks/>
          </p:cNvCxnSpPr>
          <p:nvPr/>
        </p:nvCxnSpPr>
        <p:spPr>
          <a:xfrm>
            <a:off x="855202" y="1574898"/>
            <a:ext cx="10040112" cy="0"/>
          </a:xfrm>
          <a:prstGeom prst="straightConnector1">
            <a:avLst/>
          </a:prstGeom>
          <a:ln>
            <a:solidFill>
              <a:srgbClr val="163B65"/>
            </a:solidFill>
          </a:ln>
        </p:spPr>
        <p:style>
          <a:lnRef idx="1">
            <a:schemeClr val="accent1"/>
          </a:lnRef>
          <a:fillRef idx="0">
            <a:schemeClr val="accent1"/>
          </a:fillRef>
          <a:effectRef idx="0">
            <a:schemeClr val="accent1"/>
          </a:effectRef>
          <a:fontRef idx="minor">
            <a:schemeClr val="tx1"/>
          </a:fontRef>
        </p:style>
      </p:cxnSp>
      <p:sp>
        <p:nvSpPr>
          <p:cNvPr id="30" name="object 20">
            <a:extLst>
              <a:ext uri="{FF2B5EF4-FFF2-40B4-BE49-F238E27FC236}">
                <a16:creationId xmlns:a16="http://schemas.microsoft.com/office/drawing/2014/main" id="{0510FDE7-4CF9-4E48-931A-40E0FD5C4BE0}"/>
              </a:ext>
            </a:extLst>
          </p:cNvPr>
          <p:cNvSpPr/>
          <p:nvPr/>
        </p:nvSpPr>
        <p:spPr>
          <a:xfrm>
            <a:off x="523986" y="1234410"/>
            <a:ext cx="917575" cy="4858886"/>
          </a:xfrm>
          <a:custGeom>
            <a:avLst/>
            <a:gdLst/>
            <a:ahLst/>
            <a:cxnLst/>
            <a:rect l="l" t="t" r="r" b="b"/>
            <a:pathLst>
              <a:path w="917575" h="4354830">
                <a:moveTo>
                  <a:pt x="15239" y="0"/>
                </a:moveTo>
                <a:lnTo>
                  <a:pt x="49271" y="34557"/>
                </a:lnTo>
                <a:lnTo>
                  <a:pt x="82648" y="69513"/>
                </a:lnTo>
                <a:lnTo>
                  <a:pt x="115371" y="104861"/>
                </a:lnTo>
                <a:lnTo>
                  <a:pt x="147440" y="140592"/>
                </a:lnTo>
                <a:lnTo>
                  <a:pt x="178854" y="176698"/>
                </a:lnTo>
                <a:lnTo>
                  <a:pt x="209613" y="213173"/>
                </a:lnTo>
                <a:lnTo>
                  <a:pt x="239718" y="250007"/>
                </a:lnTo>
                <a:lnTo>
                  <a:pt x="269168" y="287195"/>
                </a:lnTo>
                <a:lnTo>
                  <a:pt x="297965" y="324727"/>
                </a:lnTo>
                <a:lnTo>
                  <a:pt x="326106" y="362595"/>
                </a:lnTo>
                <a:lnTo>
                  <a:pt x="353593" y="400794"/>
                </a:lnTo>
                <a:lnTo>
                  <a:pt x="380426" y="439313"/>
                </a:lnTo>
                <a:lnTo>
                  <a:pt x="406604" y="478146"/>
                </a:lnTo>
                <a:lnTo>
                  <a:pt x="432128" y="517286"/>
                </a:lnTo>
                <a:lnTo>
                  <a:pt x="456997" y="556723"/>
                </a:lnTo>
                <a:lnTo>
                  <a:pt x="481212" y="596451"/>
                </a:lnTo>
                <a:lnTo>
                  <a:pt x="504773" y="636462"/>
                </a:lnTo>
                <a:lnTo>
                  <a:pt x="527679" y="676748"/>
                </a:lnTo>
                <a:lnTo>
                  <a:pt x="549930" y="717301"/>
                </a:lnTo>
                <a:lnTo>
                  <a:pt x="571527" y="758113"/>
                </a:lnTo>
                <a:lnTo>
                  <a:pt x="592470" y="799177"/>
                </a:lnTo>
                <a:lnTo>
                  <a:pt x="612758" y="840486"/>
                </a:lnTo>
                <a:lnTo>
                  <a:pt x="632392" y="882030"/>
                </a:lnTo>
                <a:lnTo>
                  <a:pt x="651371" y="923803"/>
                </a:lnTo>
                <a:lnTo>
                  <a:pt x="669696" y="965797"/>
                </a:lnTo>
                <a:lnTo>
                  <a:pt x="687366" y="1008004"/>
                </a:lnTo>
                <a:lnTo>
                  <a:pt x="704382" y="1050416"/>
                </a:lnTo>
                <a:lnTo>
                  <a:pt x="720743" y="1093026"/>
                </a:lnTo>
                <a:lnTo>
                  <a:pt x="736450" y="1135825"/>
                </a:lnTo>
                <a:lnTo>
                  <a:pt x="751503" y="1178807"/>
                </a:lnTo>
                <a:lnTo>
                  <a:pt x="765901" y="1221963"/>
                </a:lnTo>
                <a:lnTo>
                  <a:pt x="779644" y="1265285"/>
                </a:lnTo>
                <a:lnTo>
                  <a:pt x="792733" y="1308766"/>
                </a:lnTo>
                <a:lnTo>
                  <a:pt x="805168" y="1352398"/>
                </a:lnTo>
                <a:lnTo>
                  <a:pt x="816948" y="1396174"/>
                </a:lnTo>
                <a:lnTo>
                  <a:pt x="828074" y="1440085"/>
                </a:lnTo>
                <a:lnTo>
                  <a:pt x="838545" y="1484124"/>
                </a:lnTo>
                <a:lnTo>
                  <a:pt x="848362" y="1528283"/>
                </a:lnTo>
                <a:lnTo>
                  <a:pt x="857524" y="1572554"/>
                </a:lnTo>
                <a:lnTo>
                  <a:pt x="866032" y="1616930"/>
                </a:lnTo>
                <a:lnTo>
                  <a:pt x="873886" y="1661403"/>
                </a:lnTo>
                <a:lnTo>
                  <a:pt x="881085" y="1705965"/>
                </a:lnTo>
                <a:lnTo>
                  <a:pt x="887629" y="1750608"/>
                </a:lnTo>
                <a:lnTo>
                  <a:pt x="893520" y="1795325"/>
                </a:lnTo>
                <a:lnTo>
                  <a:pt x="898755" y="1840108"/>
                </a:lnTo>
                <a:lnTo>
                  <a:pt x="903336" y="1884949"/>
                </a:lnTo>
                <a:lnTo>
                  <a:pt x="907263" y="1929840"/>
                </a:lnTo>
                <a:lnTo>
                  <a:pt x="910535" y="1974774"/>
                </a:lnTo>
                <a:lnTo>
                  <a:pt x="913153" y="2019742"/>
                </a:lnTo>
                <a:lnTo>
                  <a:pt x="915117" y="2064738"/>
                </a:lnTo>
                <a:lnTo>
                  <a:pt x="916425" y="2109753"/>
                </a:lnTo>
                <a:lnTo>
                  <a:pt x="917080" y="2154780"/>
                </a:lnTo>
                <a:lnTo>
                  <a:pt x="917080" y="2199811"/>
                </a:lnTo>
                <a:lnTo>
                  <a:pt x="916425" y="2244838"/>
                </a:lnTo>
                <a:lnTo>
                  <a:pt x="915117" y="2289853"/>
                </a:lnTo>
                <a:lnTo>
                  <a:pt x="913153" y="2334849"/>
                </a:lnTo>
                <a:lnTo>
                  <a:pt x="910535" y="2379818"/>
                </a:lnTo>
                <a:lnTo>
                  <a:pt x="907263" y="2424752"/>
                </a:lnTo>
                <a:lnTo>
                  <a:pt x="903336" y="2469643"/>
                </a:lnTo>
                <a:lnTo>
                  <a:pt x="898755" y="2514484"/>
                </a:lnTo>
                <a:lnTo>
                  <a:pt x="893520" y="2559267"/>
                </a:lnTo>
                <a:lnTo>
                  <a:pt x="887629" y="2603984"/>
                </a:lnTo>
                <a:lnTo>
                  <a:pt x="881085" y="2648628"/>
                </a:lnTo>
                <a:lnTo>
                  <a:pt x="873886" y="2693190"/>
                </a:lnTo>
                <a:lnTo>
                  <a:pt x="866032" y="2737663"/>
                </a:lnTo>
                <a:lnTo>
                  <a:pt x="857524" y="2782040"/>
                </a:lnTo>
                <a:lnTo>
                  <a:pt x="848362" y="2826311"/>
                </a:lnTo>
                <a:lnTo>
                  <a:pt x="838545" y="2870471"/>
                </a:lnTo>
                <a:lnTo>
                  <a:pt x="828074" y="2914510"/>
                </a:lnTo>
                <a:lnTo>
                  <a:pt x="816948" y="2958422"/>
                </a:lnTo>
                <a:lnTo>
                  <a:pt x="805168" y="3002198"/>
                </a:lnTo>
                <a:lnTo>
                  <a:pt x="792733" y="3045831"/>
                </a:lnTo>
                <a:lnTo>
                  <a:pt x="779644" y="3089313"/>
                </a:lnTo>
                <a:lnTo>
                  <a:pt x="765901" y="3132636"/>
                </a:lnTo>
                <a:lnTo>
                  <a:pt x="751503" y="3175793"/>
                </a:lnTo>
                <a:lnTo>
                  <a:pt x="736450" y="3218775"/>
                </a:lnTo>
                <a:lnTo>
                  <a:pt x="720743" y="3261575"/>
                </a:lnTo>
                <a:lnTo>
                  <a:pt x="704382" y="3304186"/>
                </a:lnTo>
                <a:lnTo>
                  <a:pt x="687366" y="3346599"/>
                </a:lnTo>
                <a:lnTo>
                  <a:pt x="669696" y="3388807"/>
                </a:lnTo>
                <a:lnTo>
                  <a:pt x="651371" y="3430802"/>
                </a:lnTo>
                <a:lnTo>
                  <a:pt x="632392" y="3472576"/>
                </a:lnTo>
                <a:lnTo>
                  <a:pt x="612758" y="3514121"/>
                </a:lnTo>
                <a:lnTo>
                  <a:pt x="592470" y="3555431"/>
                </a:lnTo>
                <a:lnTo>
                  <a:pt x="571527" y="3596496"/>
                </a:lnTo>
                <a:lnTo>
                  <a:pt x="549930" y="3637310"/>
                </a:lnTo>
                <a:lnTo>
                  <a:pt x="527679" y="3677864"/>
                </a:lnTo>
                <a:lnTo>
                  <a:pt x="504773" y="3718151"/>
                </a:lnTo>
                <a:lnTo>
                  <a:pt x="481212" y="3758163"/>
                </a:lnTo>
                <a:lnTo>
                  <a:pt x="456997" y="3797892"/>
                </a:lnTo>
                <a:lnTo>
                  <a:pt x="432128" y="3837331"/>
                </a:lnTo>
                <a:lnTo>
                  <a:pt x="406604" y="3876471"/>
                </a:lnTo>
                <a:lnTo>
                  <a:pt x="380426" y="3915306"/>
                </a:lnTo>
                <a:lnTo>
                  <a:pt x="353593" y="3953827"/>
                </a:lnTo>
                <a:lnTo>
                  <a:pt x="326106" y="3992027"/>
                </a:lnTo>
                <a:lnTo>
                  <a:pt x="297965" y="4029897"/>
                </a:lnTo>
                <a:lnTo>
                  <a:pt x="269168" y="4067430"/>
                </a:lnTo>
                <a:lnTo>
                  <a:pt x="239718" y="4104619"/>
                </a:lnTo>
                <a:lnTo>
                  <a:pt x="209613" y="4141456"/>
                </a:lnTo>
                <a:lnTo>
                  <a:pt x="178854" y="4177932"/>
                </a:lnTo>
                <a:lnTo>
                  <a:pt x="147440" y="4214040"/>
                </a:lnTo>
                <a:lnTo>
                  <a:pt x="115371" y="4249773"/>
                </a:lnTo>
                <a:lnTo>
                  <a:pt x="82648" y="4285122"/>
                </a:lnTo>
                <a:lnTo>
                  <a:pt x="49271" y="4320080"/>
                </a:lnTo>
                <a:lnTo>
                  <a:pt x="15239" y="4354639"/>
                </a:lnTo>
                <a:lnTo>
                  <a:pt x="0" y="4339361"/>
                </a:lnTo>
                <a:lnTo>
                  <a:pt x="33790" y="4305044"/>
                </a:lnTo>
                <a:lnTo>
                  <a:pt x="66932" y="4270331"/>
                </a:lnTo>
                <a:lnTo>
                  <a:pt x="99423" y="4235229"/>
                </a:lnTo>
                <a:lnTo>
                  <a:pt x="131264" y="4199747"/>
                </a:lnTo>
                <a:lnTo>
                  <a:pt x="162456" y="4163891"/>
                </a:lnTo>
                <a:lnTo>
                  <a:pt x="192998" y="4127671"/>
                </a:lnTo>
                <a:lnTo>
                  <a:pt x="222890" y="4091093"/>
                </a:lnTo>
                <a:lnTo>
                  <a:pt x="252132" y="4054164"/>
                </a:lnTo>
                <a:lnTo>
                  <a:pt x="280724" y="4016894"/>
                </a:lnTo>
                <a:lnTo>
                  <a:pt x="308667" y="3979289"/>
                </a:lnTo>
                <a:lnTo>
                  <a:pt x="335959" y="3941357"/>
                </a:lnTo>
                <a:lnTo>
                  <a:pt x="362602" y="3903106"/>
                </a:lnTo>
                <a:lnTo>
                  <a:pt x="388595" y="3864544"/>
                </a:lnTo>
                <a:lnTo>
                  <a:pt x="413938" y="3825678"/>
                </a:lnTo>
                <a:lnTo>
                  <a:pt x="438632" y="3786516"/>
                </a:lnTo>
                <a:lnTo>
                  <a:pt x="462675" y="3747065"/>
                </a:lnTo>
                <a:lnTo>
                  <a:pt x="486069" y="3707334"/>
                </a:lnTo>
                <a:lnTo>
                  <a:pt x="508813" y="3667329"/>
                </a:lnTo>
                <a:lnTo>
                  <a:pt x="530907" y="3627060"/>
                </a:lnTo>
                <a:lnTo>
                  <a:pt x="552351" y="3586532"/>
                </a:lnTo>
                <a:lnTo>
                  <a:pt x="573145" y="3545755"/>
                </a:lnTo>
                <a:lnTo>
                  <a:pt x="593290" y="3504735"/>
                </a:lnTo>
                <a:lnTo>
                  <a:pt x="612785" y="3463481"/>
                </a:lnTo>
                <a:lnTo>
                  <a:pt x="631630" y="3422000"/>
                </a:lnTo>
                <a:lnTo>
                  <a:pt x="649825" y="3380300"/>
                </a:lnTo>
                <a:lnTo>
                  <a:pt x="667370" y="3338389"/>
                </a:lnTo>
                <a:lnTo>
                  <a:pt x="684266" y="3296273"/>
                </a:lnTo>
                <a:lnTo>
                  <a:pt x="700511" y="3253962"/>
                </a:lnTo>
                <a:lnTo>
                  <a:pt x="716107" y="3211462"/>
                </a:lnTo>
                <a:lnTo>
                  <a:pt x="731053" y="3168781"/>
                </a:lnTo>
                <a:lnTo>
                  <a:pt x="745349" y="3125927"/>
                </a:lnTo>
                <a:lnTo>
                  <a:pt x="758995" y="3082908"/>
                </a:lnTo>
                <a:lnTo>
                  <a:pt x="771992" y="3039731"/>
                </a:lnTo>
                <a:lnTo>
                  <a:pt x="784339" y="2996405"/>
                </a:lnTo>
                <a:lnTo>
                  <a:pt x="796036" y="2952936"/>
                </a:lnTo>
                <a:lnTo>
                  <a:pt x="807083" y="2909332"/>
                </a:lnTo>
                <a:lnTo>
                  <a:pt x="817480" y="2865602"/>
                </a:lnTo>
                <a:lnTo>
                  <a:pt x="827227" y="2821752"/>
                </a:lnTo>
                <a:lnTo>
                  <a:pt x="836325" y="2777791"/>
                </a:lnTo>
                <a:lnTo>
                  <a:pt x="844772" y="2733726"/>
                </a:lnTo>
                <a:lnTo>
                  <a:pt x="852570" y="2689565"/>
                </a:lnTo>
                <a:lnTo>
                  <a:pt x="859718" y="2645315"/>
                </a:lnTo>
                <a:lnTo>
                  <a:pt x="866217" y="2600985"/>
                </a:lnTo>
                <a:lnTo>
                  <a:pt x="872065" y="2556582"/>
                </a:lnTo>
                <a:lnTo>
                  <a:pt x="877264" y="2512113"/>
                </a:lnTo>
                <a:lnTo>
                  <a:pt x="881812" y="2467587"/>
                </a:lnTo>
                <a:lnTo>
                  <a:pt x="885711" y="2423010"/>
                </a:lnTo>
                <a:lnTo>
                  <a:pt x="888961" y="2378392"/>
                </a:lnTo>
                <a:lnTo>
                  <a:pt x="891560" y="2333738"/>
                </a:lnTo>
                <a:lnTo>
                  <a:pt x="893509" y="2289058"/>
                </a:lnTo>
                <a:lnTo>
                  <a:pt x="894809" y="2244359"/>
                </a:lnTo>
                <a:lnTo>
                  <a:pt x="895459" y="2199648"/>
                </a:lnTo>
                <a:lnTo>
                  <a:pt x="895459" y="2154933"/>
                </a:lnTo>
                <a:lnTo>
                  <a:pt x="894809" y="2110222"/>
                </a:lnTo>
                <a:lnTo>
                  <a:pt x="893509" y="2065523"/>
                </a:lnTo>
                <a:lnTo>
                  <a:pt x="891560" y="2020843"/>
                </a:lnTo>
                <a:lnTo>
                  <a:pt x="888961" y="1976190"/>
                </a:lnTo>
                <a:lnTo>
                  <a:pt x="885711" y="1931571"/>
                </a:lnTo>
                <a:lnTo>
                  <a:pt x="881812" y="1886995"/>
                </a:lnTo>
                <a:lnTo>
                  <a:pt x="877264" y="1842469"/>
                </a:lnTo>
                <a:lnTo>
                  <a:pt x="872065" y="1798000"/>
                </a:lnTo>
                <a:lnTo>
                  <a:pt x="866217" y="1753597"/>
                </a:lnTo>
                <a:lnTo>
                  <a:pt x="859718" y="1709267"/>
                </a:lnTo>
                <a:lnTo>
                  <a:pt x="852570" y="1665017"/>
                </a:lnTo>
                <a:lnTo>
                  <a:pt x="844772" y="1620856"/>
                </a:lnTo>
                <a:lnTo>
                  <a:pt x="836325" y="1576792"/>
                </a:lnTo>
                <a:lnTo>
                  <a:pt x="827227" y="1532831"/>
                </a:lnTo>
                <a:lnTo>
                  <a:pt x="817480" y="1488981"/>
                </a:lnTo>
                <a:lnTo>
                  <a:pt x="807083" y="1445251"/>
                </a:lnTo>
                <a:lnTo>
                  <a:pt x="796036" y="1401648"/>
                </a:lnTo>
                <a:lnTo>
                  <a:pt x="784339" y="1358179"/>
                </a:lnTo>
                <a:lnTo>
                  <a:pt x="771992" y="1314853"/>
                </a:lnTo>
                <a:lnTo>
                  <a:pt x="758995" y="1271676"/>
                </a:lnTo>
                <a:lnTo>
                  <a:pt x="745349" y="1228657"/>
                </a:lnTo>
                <a:lnTo>
                  <a:pt x="731053" y="1185804"/>
                </a:lnTo>
                <a:lnTo>
                  <a:pt x="716107" y="1143124"/>
                </a:lnTo>
                <a:lnTo>
                  <a:pt x="700511" y="1100624"/>
                </a:lnTo>
                <a:lnTo>
                  <a:pt x="684266" y="1058313"/>
                </a:lnTo>
                <a:lnTo>
                  <a:pt x="667370" y="1016198"/>
                </a:lnTo>
                <a:lnTo>
                  <a:pt x="649825" y="974286"/>
                </a:lnTo>
                <a:lnTo>
                  <a:pt x="631630" y="932587"/>
                </a:lnTo>
                <a:lnTo>
                  <a:pt x="612785" y="891106"/>
                </a:lnTo>
                <a:lnTo>
                  <a:pt x="593290" y="849852"/>
                </a:lnTo>
                <a:lnTo>
                  <a:pt x="573145" y="808833"/>
                </a:lnTo>
                <a:lnTo>
                  <a:pt x="552351" y="768056"/>
                </a:lnTo>
                <a:lnTo>
                  <a:pt x="530907" y="727530"/>
                </a:lnTo>
                <a:lnTo>
                  <a:pt x="508813" y="687260"/>
                </a:lnTo>
                <a:lnTo>
                  <a:pt x="486069" y="647256"/>
                </a:lnTo>
                <a:lnTo>
                  <a:pt x="462675" y="607526"/>
                </a:lnTo>
                <a:lnTo>
                  <a:pt x="438632" y="568075"/>
                </a:lnTo>
                <a:lnTo>
                  <a:pt x="413938" y="528914"/>
                </a:lnTo>
                <a:lnTo>
                  <a:pt x="388595" y="490048"/>
                </a:lnTo>
                <a:lnTo>
                  <a:pt x="362602" y="451486"/>
                </a:lnTo>
                <a:lnTo>
                  <a:pt x="335959" y="413236"/>
                </a:lnTo>
                <a:lnTo>
                  <a:pt x="308667" y="375305"/>
                </a:lnTo>
                <a:lnTo>
                  <a:pt x="280724" y="337700"/>
                </a:lnTo>
                <a:lnTo>
                  <a:pt x="252132" y="300431"/>
                </a:lnTo>
                <a:lnTo>
                  <a:pt x="222890" y="263503"/>
                </a:lnTo>
                <a:lnTo>
                  <a:pt x="192998" y="226926"/>
                </a:lnTo>
                <a:lnTo>
                  <a:pt x="162456" y="190706"/>
                </a:lnTo>
                <a:lnTo>
                  <a:pt x="131264" y="154851"/>
                </a:lnTo>
                <a:lnTo>
                  <a:pt x="99423" y="119369"/>
                </a:lnTo>
                <a:lnTo>
                  <a:pt x="66932" y="84268"/>
                </a:lnTo>
                <a:lnTo>
                  <a:pt x="33790" y="49556"/>
                </a:lnTo>
                <a:lnTo>
                  <a:pt x="0" y="15239"/>
                </a:lnTo>
                <a:lnTo>
                  <a:pt x="15239" y="0"/>
                </a:lnTo>
                <a:close/>
              </a:path>
            </a:pathLst>
          </a:custGeom>
          <a:solidFill>
            <a:schemeClr val="tx1"/>
          </a:solidFill>
          <a:ln w="12700">
            <a:solidFill>
              <a:schemeClr val="tx1"/>
            </a:solidFill>
          </a:ln>
          <a:effectLst/>
        </p:spPr>
        <p:txBody>
          <a:bodyPr wrap="square" lIns="0" tIns="0" rIns="0" bIns="0" rtlCol="0"/>
          <a:lstStyle/>
          <a:p>
            <a:endParaRPr dirty="0">
              <a:latin typeface="MedMen" panose="00000500000000000000" pitchFamily="50" charset="0"/>
            </a:endParaRPr>
          </a:p>
        </p:txBody>
      </p:sp>
      <p:sp>
        <p:nvSpPr>
          <p:cNvPr id="31" name="object 23">
            <a:extLst>
              <a:ext uri="{FF2B5EF4-FFF2-40B4-BE49-F238E27FC236}">
                <a16:creationId xmlns:a16="http://schemas.microsoft.com/office/drawing/2014/main" id="{EA0CDC48-93BD-4331-A1AC-93E338EEDAA8}"/>
              </a:ext>
            </a:extLst>
          </p:cNvPr>
          <p:cNvSpPr/>
          <p:nvPr/>
        </p:nvSpPr>
        <p:spPr>
          <a:xfrm>
            <a:off x="820969" y="4609028"/>
            <a:ext cx="685800" cy="685800"/>
          </a:xfrm>
          <a:custGeom>
            <a:avLst/>
            <a:gdLst/>
            <a:ahLst/>
            <a:cxnLst/>
            <a:rect l="l" t="t" r="r" b="b"/>
            <a:pathLst>
              <a:path w="685800" h="68580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899" y="0"/>
                </a:lnTo>
                <a:lnTo>
                  <a:pt x="389424" y="3130"/>
                </a:lnTo>
                <a:lnTo>
                  <a:pt x="434048" y="12250"/>
                </a:lnTo>
                <a:lnTo>
                  <a:pt x="476363" y="26949"/>
                </a:lnTo>
                <a:lnTo>
                  <a:pt x="515958" y="46820"/>
                </a:lnTo>
                <a:lnTo>
                  <a:pt x="552426" y="71454"/>
                </a:lnTo>
                <a:lnTo>
                  <a:pt x="585358" y="100441"/>
                </a:lnTo>
                <a:lnTo>
                  <a:pt x="614345" y="133373"/>
                </a:lnTo>
                <a:lnTo>
                  <a:pt x="638979" y="169841"/>
                </a:lnTo>
                <a:lnTo>
                  <a:pt x="658850" y="209436"/>
                </a:lnTo>
                <a:lnTo>
                  <a:pt x="673549" y="251751"/>
                </a:lnTo>
                <a:lnTo>
                  <a:pt x="682669" y="296375"/>
                </a:lnTo>
                <a:lnTo>
                  <a:pt x="685799" y="342900"/>
                </a:lnTo>
                <a:lnTo>
                  <a:pt x="682669" y="389424"/>
                </a:lnTo>
                <a:lnTo>
                  <a:pt x="673549" y="434048"/>
                </a:lnTo>
                <a:lnTo>
                  <a:pt x="658850" y="476363"/>
                </a:lnTo>
                <a:lnTo>
                  <a:pt x="638979" y="515958"/>
                </a:lnTo>
                <a:lnTo>
                  <a:pt x="614345" y="552426"/>
                </a:lnTo>
                <a:lnTo>
                  <a:pt x="585358" y="585358"/>
                </a:lnTo>
                <a:lnTo>
                  <a:pt x="552426" y="614345"/>
                </a:lnTo>
                <a:lnTo>
                  <a:pt x="515958" y="638979"/>
                </a:lnTo>
                <a:lnTo>
                  <a:pt x="476363" y="658850"/>
                </a:lnTo>
                <a:lnTo>
                  <a:pt x="434048" y="673549"/>
                </a:lnTo>
                <a:lnTo>
                  <a:pt x="389424" y="682669"/>
                </a:lnTo>
                <a:lnTo>
                  <a:pt x="342899" y="685800"/>
                </a:lnTo>
                <a:lnTo>
                  <a:pt x="296375" y="682669"/>
                </a:lnTo>
                <a:lnTo>
                  <a:pt x="251751" y="673549"/>
                </a:lnTo>
                <a:lnTo>
                  <a:pt x="209436" y="658850"/>
                </a:lnTo>
                <a:lnTo>
                  <a:pt x="169841" y="638979"/>
                </a:lnTo>
                <a:lnTo>
                  <a:pt x="133373" y="614345"/>
                </a:lnTo>
                <a:lnTo>
                  <a:pt x="100441" y="585358"/>
                </a:lnTo>
                <a:lnTo>
                  <a:pt x="71454" y="552426"/>
                </a:lnTo>
                <a:lnTo>
                  <a:pt x="46820" y="515958"/>
                </a:lnTo>
                <a:lnTo>
                  <a:pt x="26949" y="476363"/>
                </a:lnTo>
                <a:lnTo>
                  <a:pt x="12250" y="434048"/>
                </a:lnTo>
                <a:lnTo>
                  <a:pt x="3130" y="389424"/>
                </a:lnTo>
                <a:lnTo>
                  <a:pt x="0" y="342900"/>
                </a:lnTo>
                <a:close/>
              </a:path>
            </a:pathLst>
          </a:custGeom>
          <a:solidFill>
            <a:srgbClr val="163B65"/>
          </a:solidFill>
          <a:ln w="12700">
            <a:solidFill>
              <a:schemeClr val="tx1"/>
            </a:solidFill>
          </a:ln>
          <a:effectLst/>
        </p:spPr>
        <p:txBody>
          <a:bodyPr wrap="square" lIns="0" tIns="0" rIns="0" bIns="0" rtlCol="0" anchor="ctr"/>
          <a:lstStyle/>
          <a:p>
            <a:pPr algn="ctr"/>
            <a:endParaRPr b="1" dirty="0">
              <a:solidFill>
                <a:srgbClr val="0032A3"/>
              </a:solidFill>
              <a:latin typeface="Open Sans"/>
            </a:endParaRPr>
          </a:p>
        </p:txBody>
      </p:sp>
      <p:sp>
        <p:nvSpPr>
          <p:cNvPr id="32" name="object 23">
            <a:extLst>
              <a:ext uri="{FF2B5EF4-FFF2-40B4-BE49-F238E27FC236}">
                <a16:creationId xmlns:a16="http://schemas.microsoft.com/office/drawing/2014/main" id="{E041AFB8-6AA1-4FE1-A6C6-DF5FBE339D3B}"/>
              </a:ext>
            </a:extLst>
          </p:cNvPr>
          <p:cNvSpPr/>
          <p:nvPr/>
        </p:nvSpPr>
        <p:spPr>
          <a:xfrm>
            <a:off x="1035012" y="3505817"/>
            <a:ext cx="685800" cy="685800"/>
          </a:xfrm>
          <a:custGeom>
            <a:avLst/>
            <a:gdLst/>
            <a:ahLst/>
            <a:cxnLst/>
            <a:rect l="l" t="t" r="r" b="b"/>
            <a:pathLst>
              <a:path w="685800" h="68580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899" y="0"/>
                </a:lnTo>
                <a:lnTo>
                  <a:pt x="389424" y="3130"/>
                </a:lnTo>
                <a:lnTo>
                  <a:pt x="434048" y="12250"/>
                </a:lnTo>
                <a:lnTo>
                  <a:pt x="476363" y="26949"/>
                </a:lnTo>
                <a:lnTo>
                  <a:pt x="515958" y="46820"/>
                </a:lnTo>
                <a:lnTo>
                  <a:pt x="552426" y="71454"/>
                </a:lnTo>
                <a:lnTo>
                  <a:pt x="585358" y="100441"/>
                </a:lnTo>
                <a:lnTo>
                  <a:pt x="614345" y="133373"/>
                </a:lnTo>
                <a:lnTo>
                  <a:pt x="638979" y="169841"/>
                </a:lnTo>
                <a:lnTo>
                  <a:pt x="658850" y="209436"/>
                </a:lnTo>
                <a:lnTo>
                  <a:pt x="673549" y="251751"/>
                </a:lnTo>
                <a:lnTo>
                  <a:pt x="682669" y="296375"/>
                </a:lnTo>
                <a:lnTo>
                  <a:pt x="685799" y="342900"/>
                </a:lnTo>
                <a:lnTo>
                  <a:pt x="682669" y="389424"/>
                </a:lnTo>
                <a:lnTo>
                  <a:pt x="673549" y="434048"/>
                </a:lnTo>
                <a:lnTo>
                  <a:pt x="658850" y="476363"/>
                </a:lnTo>
                <a:lnTo>
                  <a:pt x="638979" y="515958"/>
                </a:lnTo>
                <a:lnTo>
                  <a:pt x="614345" y="552426"/>
                </a:lnTo>
                <a:lnTo>
                  <a:pt x="585358" y="585358"/>
                </a:lnTo>
                <a:lnTo>
                  <a:pt x="552426" y="614345"/>
                </a:lnTo>
                <a:lnTo>
                  <a:pt x="515958" y="638979"/>
                </a:lnTo>
                <a:lnTo>
                  <a:pt x="476363" y="658850"/>
                </a:lnTo>
                <a:lnTo>
                  <a:pt x="434048" y="673549"/>
                </a:lnTo>
                <a:lnTo>
                  <a:pt x="389424" y="682669"/>
                </a:lnTo>
                <a:lnTo>
                  <a:pt x="342899" y="685800"/>
                </a:lnTo>
                <a:lnTo>
                  <a:pt x="296375" y="682669"/>
                </a:lnTo>
                <a:lnTo>
                  <a:pt x="251751" y="673549"/>
                </a:lnTo>
                <a:lnTo>
                  <a:pt x="209436" y="658850"/>
                </a:lnTo>
                <a:lnTo>
                  <a:pt x="169841" y="638979"/>
                </a:lnTo>
                <a:lnTo>
                  <a:pt x="133373" y="614345"/>
                </a:lnTo>
                <a:lnTo>
                  <a:pt x="100441" y="585358"/>
                </a:lnTo>
                <a:lnTo>
                  <a:pt x="71454" y="552426"/>
                </a:lnTo>
                <a:lnTo>
                  <a:pt x="46820" y="515958"/>
                </a:lnTo>
                <a:lnTo>
                  <a:pt x="26949" y="476363"/>
                </a:lnTo>
                <a:lnTo>
                  <a:pt x="12250" y="434048"/>
                </a:lnTo>
                <a:lnTo>
                  <a:pt x="3130" y="389424"/>
                </a:lnTo>
                <a:lnTo>
                  <a:pt x="0" y="342900"/>
                </a:lnTo>
                <a:close/>
              </a:path>
            </a:pathLst>
          </a:custGeom>
          <a:solidFill>
            <a:srgbClr val="163B65"/>
          </a:solidFill>
          <a:ln w="12700">
            <a:solidFill>
              <a:schemeClr val="tx1"/>
            </a:solidFill>
          </a:ln>
          <a:effectLst/>
        </p:spPr>
        <p:txBody>
          <a:bodyPr wrap="square" lIns="0" tIns="0" rIns="0" bIns="0" rtlCol="0" anchor="ctr"/>
          <a:lstStyle/>
          <a:p>
            <a:pPr algn="ctr"/>
            <a:endParaRPr b="1" dirty="0">
              <a:solidFill>
                <a:srgbClr val="0032A3"/>
              </a:solidFill>
              <a:latin typeface="Open Sans"/>
            </a:endParaRPr>
          </a:p>
        </p:txBody>
      </p:sp>
      <p:sp>
        <p:nvSpPr>
          <p:cNvPr id="33" name="object 23">
            <a:extLst>
              <a:ext uri="{FF2B5EF4-FFF2-40B4-BE49-F238E27FC236}">
                <a16:creationId xmlns:a16="http://schemas.microsoft.com/office/drawing/2014/main" id="{5F70B7E1-5981-4865-BFAD-46773E5DB22D}"/>
              </a:ext>
            </a:extLst>
          </p:cNvPr>
          <p:cNvSpPr/>
          <p:nvPr/>
        </p:nvSpPr>
        <p:spPr>
          <a:xfrm>
            <a:off x="942477" y="2333822"/>
            <a:ext cx="685800" cy="685800"/>
          </a:xfrm>
          <a:custGeom>
            <a:avLst/>
            <a:gdLst/>
            <a:ahLst/>
            <a:cxnLst/>
            <a:rect l="l" t="t" r="r" b="b"/>
            <a:pathLst>
              <a:path w="685800" h="68580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899" y="0"/>
                </a:lnTo>
                <a:lnTo>
                  <a:pt x="389424" y="3130"/>
                </a:lnTo>
                <a:lnTo>
                  <a:pt x="434048" y="12250"/>
                </a:lnTo>
                <a:lnTo>
                  <a:pt x="476363" y="26949"/>
                </a:lnTo>
                <a:lnTo>
                  <a:pt x="515958" y="46820"/>
                </a:lnTo>
                <a:lnTo>
                  <a:pt x="552426" y="71454"/>
                </a:lnTo>
                <a:lnTo>
                  <a:pt x="585358" y="100441"/>
                </a:lnTo>
                <a:lnTo>
                  <a:pt x="614345" y="133373"/>
                </a:lnTo>
                <a:lnTo>
                  <a:pt x="638979" y="169841"/>
                </a:lnTo>
                <a:lnTo>
                  <a:pt x="658850" y="209436"/>
                </a:lnTo>
                <a:lnTo>
                  <a:pt x="673549" y="251751"/>
                </a:lnTo>
                <a:lnTo>
                  <a:pt x="682669" y="296375"/>
                </a:lnTo>
                <a:lnTo>
                  <a:pt x="685799" y="342900"/>
                </a:lnTo>
                <a:lnTo>
                  <a:pt x="682669" y="389424"/>
                </a:lnTo>
                <a:lnTo>
                  <a:pt x="673549" y="434048"/>
                </a:lnTo>
                <a:lnTo>
                  <a:pt x="658850" y="476363"/>
                </a:lnTo>
                <a:lnTo>
                  <a:pt x="638979" y="515958"/>
                </a:lnTo>
                <a:lnTo>
                  <a:pt x="614345" y="552426"/>
                </a:lnTo>
                <a:lnTo>
                  <a:pt x="585358" y="585358"/>
                </a:lnTo>
                <a:lnTo>
                  <a:pt x="552426" y="614345"/>
                </a:lnTo>
                <a:lnTo>
                  <a:pt x="515958" y="638979"/>
                </a:lnTo>
                <a:lnTo>
                  <a:pt x="476363" y="658850"/>
                </a:lnTo>
                <a:lnTo>
                  <a:pt x="434048" y="673549"/>
                </a:lnTo>
                <a:lnTo>
                  <a:pt x="389424" y="682669"/>
                </a:lnTo>
                <a:lnTo>
                  <a:pt x="342899" y="685800"/>
                </a:lnTo>
                <a:lnTo>
                  <a:pt x="296375" y="682669"/>
                </a:lnTo>
                <a:lnTo>
                  <a:pt x="251751" y="673549"/>
                </a:lnTo>
                <a:lnTo>
                  <a:pt x="209436" y="658850"/>
                </a:lnTo>
                <a:lnTo>
                  <a:pt x="169841" y="638979"/>
                </a:lnTo>
                <a:lnTo>
                  <a:pt x="133373" y="614345"/>
                </a:lnTo>
                <a:lnTo>
                  <a:pt x="100441" y="585358"/>
                </a:lnTo>
                <a:lnTo>
                  <a:pt x="71454" y="552426"/>
                </a:lnTo>
                <a:lnTo>
                  <a:pt x="46820" y="515958"/>
                </a:lnTo>
                <a:lnTo>
                  <a:pt x="26949" y="476363"/>
                </a:lnTo>
                <a:lnTo>
                  <a:pt x="12250" y="434048"/>
                </a:lnTo>
                <a:lnTo>
                  <a:pt x="3130" y="389424"/>
                </a:lnTo>
                <a:lnTo>
                  <a:pt x="0" y="342900"/>
                </a:lnTo>
                <a:close/>
              </a:path>
            </a:pathLst>
          </a:custGeom>
          <a:solidFill>
            <a:srgbClr val="163B65"/>
          </a:solidFill>
          <a:ln w="12700">
            <a:solidFill>
              <a:schemeClr val="tx1"/>
            </a:solidFill>
          </a:ln>
          <a:effectLst/>
        </p:spPr>
        <p:txBody>
          <a:bodyPr wrap="square" lIns="0" tIns="0" rIns="0" bIns="0" rtlCol="0" anchor="ctr"/>
          <a:lstStyle/>
          <a:p>
            <a:pPr algn="ctr"/>
            <a:endParaRPr b="1" dirty="0">
              <a:solidFill>
                <a:srgbClr val="0032A3"/>
              </a:solidFill>
              <a:latin typeface="Open Sans"/>
            </a:endParaRPr>
          </a:p>
        </p:txBody>
      </p:sp>
      <p:sp>
        <p:nvSpPr>
          <p:cNvPr id="34" name="object 23">
            <a:extLst>
              <a:ext uri="{FF2B5EF4-FFF2-40B4-BE49-F238E27FC236}">
                <a16:creationId xmlns:a16="http://schemas.microsoft.com/office/drawing/2014/main" id="{9E52DBB7-A6F9-4B8E-B48E-1D4749E8185A}"/>
              </a:ext>
            </a:extLst>
          </p:cNvPr>
          <p:cNvSpPr/>
          <p:nvPr/>
        </p:nvSpPr>
        <p:spPr>
          <a:xfrm>
            <a:off x="523986" y="1351533"/>
            <a:ext cx="685800" cy="685800"/>
          </a:xfrm>
          <a:custGeom>
            <a:avLst/>
            <a:gdLst/>
            <a:ahLst/>
            <a:cxnLst/>
            <a:rect l="l" t="t" r="r" b="b"/>
            <a:pathLst>
              <a:path w="685800" h="68580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899" y="0"/>
                </a:lnTo>
                <a:lnTo>
                  <a:pt x="389424" y="3130"/>
                </a:lnTo>
                <a:lnTo>
                  <a:pt x="434048" y="12250"/>
                </a:lnTo>
                <a:lnTo>
                  <a:pt x="476363" y="26949"/>
                </a:lnTo>
                <a:lnTo>
                  <a:pt x="515958" y="46820"/>
                </a:lnTo>
                <a:lnTo>
                  <a:pt x="552426" y="71454"/>
                </a:lnTo>
                <a:lnTo>
                  <a:pt x="585358" y="100441"/>
                </a:lnTo>
                <a:lnTo>
                  <a:pt x="614345" y="133373"/>
                </a:lnTo>
                <a:lnTo>
                  <a:pt x="638979" y="169841"/>
                </a:lnTo>
                <a:lnTo>
                  <a:pt x="658850" y="209436"/>
                </a:lnTo>
                <a:lnTo>
                  <a:pt x="673549" y="251751"/>
                </a:lnTo>
                <a:lnTo>
                  <a:pt x="682669" y="296375"/>
                </a:lnTo>
                <a:lnTo>
                  <a:pt x="685799" y="342900"/>
                </a:lnTo>
                <a:lnTo>
                  <a:pt x="682669" y="389424"/>
                </a:lnTo>
                <a:lnTo>
                  <a:pt x="673549" y="434048"/>
                </a:lnTo>
                <a:lnTo>
                  <a:pt x="658850" y="476363"/>
                </a:lnTo>
                <a:lnTo>
                  <a:pt x="638979" y="515958"/>
                </a:lnTo>
                <a:lnTo>
                  <a:pt x="614345" y="552426"/>
                </a:lnTo>
                <a:lnTo>
                  <a:pt x="585358" y="585358"/>
                </a:lnTo>
                <a:lnTo>
                  <a:pt x="552426" y="614345"/>
                </a:lnTo>
                <a:lnTo>
                  <a:pt x="515958" y="638979"/>
                </a:lnTo>
                <a:lnTo>
                  <a:pt x="476363" y="658850"/>
                </a:lnTo>
                <a:lnTo>
                  <a:pt x="434048" y="673549"/>
                </a:lnTo>
                <a:lnTo>
                  <a:pt x="389424" y="682669"/>
                </a:lnTo>
                <a:lnTo>
                  <a:pt x="342899" y="685800"/>
                </a:lnTo>
                <a:lnTo>
                  <a:pt x="296375" y="682669"/>
                </a:lnTo>
                <a:lnTo>
                  <a:pt x="251751" y="673549"/>
                </a:lnTo>
                <a:lnTo>
                  <a:pt x="209436" y="658850"/>
                </a:lnTo>
                <a:lnTo>
                  <a:pt x="169841" y="638979"/>
                </a:lnTo>
                <a:lnTo>
                  <a:pt x="133373" y="614345"/>
                </a:lnTo>
                <a:lnTo>
                  <a:pt x="100441" y="585358"/>
                </a:lnTo>
                <a:lnTo>
                  <a:pt x="71454" y="552426"/>
                </a:lnTo>
                <a:lnTo>
                  <a:pt x="46820" y="515958"/>
                </a:lnTo>
                <a:lnTo>
                  <a:pt x="26949" y="476363"/>
                </a:lnTo>
                <a:lnTo>
                  <a:pt x="12250" y="434048"/>
                </a:lnTo>
                <a:lnTo>
                  <a:pt x="3130" y="389424"/>
                </a:lnTo>
                <a:lnTo>
                  <a:pt x="0" y="342900"/>
                </a:lnTo>
                <a:close/>
              </a:path>
            </a:pathLst>
          </a:custGeom>
          <a:solidFill>
            <a:srgbClr val="163B65"/>
          </a:solidFill>
          <a:ln w="12700">
            <a:solidFill>
              <a:schemeClr val="tx1"/>
            </a:solidFill>
          </a:ln>
          <a:effectLst/>
        </p:spPr>
        <p:txBody>
          <a:bodyPr wrap="square" lIns="0" tIns="0" rIns="0" bIns="0" rtlCol="0" anchor="ctr"/>
          <a:lstStyle/>
          <a:p>
            <a:pPr algn="ctr"/>
            <a:endParaRPr b="1" dirty="0">
              <a:solidFill>
                <a:srgbClr val="0032A3"/>
              </a:solidFill>
              <a:latin typeface="Open Sans"/>
            </a:endParaRPr>
          </a:p>
        </p:txBody>
      </p:sp>
      <p:sp>
        <p:nvSpPr>
          <p:cNvPr id="35" name="object 23">
            <a:extLst>
              <a:ext uri="{FF2B5EF4-FFF2-40B4-BE49-F238E27FC236}">
                <a16:creationId xmlns:a16="http://schemas.microsoft.com/office/drawing/2014/main" id="{40FA4D3C-D7F3-4B4D-AC3D-9FDE854AFA97}"/>
              </a:ext>
            </a:extLst>
          </p:cNvPr>
          <p:cNvSpPr/>
          <p:nvPr/>
        </p:nvSpPr>
        <p:spPr>
          <a:xfrm>
            <a:off x="402180" y="5435183"/>
            <a:ext cx="685800" cy="685800"/>
          </a:xfrm>
          <a:custGeom>
            <a:avLst/>
            <a:gdLst/>
            <a:ahLst/>
            <a:cxnLst/>
            <a:rect l="l" t="t" r="r" b="b"/>
            <a:pathLst>
              <a:path w="685800" h="68580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899" y="0"/>
                </a:lnTo>
                <a:lnTo>
                  <a:pt x="389424" y="3130"/>
                </a:lnTo>
                <a:lnTo>
                  <a:pt x="434048" y="12250"/>
                </a:lnTo>
                <a:lnTo>
                  <a:pt x="476363" y="26949"/>
                </a:lnTo>
                <a:lnTo>
                  <a:pt x="515958" y="46820"/>
                </a:lnTo>
                <a:lnTo>
                  <a:pt x="552426" y="71454"/>
                </a:lnTo>
                <a:lnTo>
                  <a:pt x="585358" y="100441"/>
                </a:lnTo>
                <a:lnTo>
                  <a:pt x="614345" y="133373"/>
                </a:lnTo>
                <a:lnTo>
                  <a:pt x="638979" y="169841"/>
                </a:lnTo>
                <a:lnTo>
                  <a:pt x="658850" y="209436"/>
                </a:lnTo>
                <a:lnTo>
                  <a:pt x="673549" y="251751"/>
                </a:lnTo>
                <a:lnTo>
                  <a:pt x="682669" y="296375"/>
                </a:lnTo>
                <a:lnTo>
                  <a:pt x="685799" y="342900"/>
                </a:lnTo>
                <a:lnTo>
                  <a:pt x="682669" y="389424"/>
                </a:lnTo>
                <a:lnTo>
                  <a:pt x="673549" y="434048"/>
                </a:lnTo>
                <a:lnTo>
                  <a:pt x="658850" y="476363"/>
                </a:lnTo>
                <a:lnTo>
                  <a:pt x="638979" y="515958"/>
                </a:lnTo>
                <a:lnTo>
                  <a:pt x="614345" y="552426"/>
                </a:lnTo>
                <a:lnTo>
                  <a:pt x="585358" y="585358"/>
                </a:lnTo>
                <a:lnTo>
                  <a:pt x="552426" y="614345"/>
                </a:lnTo>
                <a:lnTo>
                  <a:pt x="515958" y="638979"/>
                </a:lnTo>
                <a:lnTo>
                  <a:pt x="476363" y="658850"/>
                </a:lnTo>
                <a:lnTo>
                  <a:pt x="434048" y="673549"/>
                </a:lnTo>
                <a:lnTo>
                  <a:pt x="389424" y="682669"/>
                </a:lnTo>
                <a:lnTo>
                  <a:pt x="342899" y="685800"/>
                </a:lnTo>
                <a:lnTo>
                  <a:pt x="296375" y="682669"/>
                </a:lnTo>
                <a:lnTo>
                  <a:pt x="251751" y="673549"/>
                </a:lnTo>
                <a:lnTo>
                  <a:pt x="209436" y="658850"/>
                </a:lnTo>
                <a:lnTo>
                  <a:pt x="169841" y="638979"/>
                </a:lnTo>
                <a:lnTo>
                  <a:pt x="133373" y="614345"/>
                </a:lnTo>
                <a:lnTo>
                  <a:pt x="100441" y="585358"/>
                </a:lnTo>
                <a:lnTo>
                  <a:pt x="71454" y="552426"/>
                </a:lnTo>
                <a:lnTo>
                  <a:pt x="46820" y="515958"/>
                </a:lnTo>
                <a:lnTo>
                  <a:pt x="26949" y="476363"/>
                </a:lnTo>
                <a:lnTo>
                  <a:pt x="12250" y="434048"/>
                </a:lnTo>
                <a:lnTo>
                  <a:pt x="3130" y="389424"/>
                </a:lnTo>
                <a:lnTo>
                  <a:pt x="0" y="342900"/>
                </a:lnTo>
                <a:close/>
              </a:path>
            </a:pathLst>
          </a:custGeom>
          <a:solidFill>
            <a:srgbClr val="163B65"/>
          </a:solidFill>
          <a:ln w="12700">
            <a:solidFill>
              <a:schemeClr val="tx1"/>
            </a:solidFill>
          </a:ln>
          <a:effectLst/>
        </p:spPr>
        <p:txBody>
          <a:bodyPr wrap="square" lIns="0" tIns="0" rIns="0" bIns="0" rtlCol="0" anchor="ctr"/>
          <a:lstStyle/>
          <a:p>
            <a:pPr algn="ctr"/>
            <a:endParaRPr b="1" dirty="0">
              <a:solidFill>
                <a:srgbClr val="0032A3"/>
              </a:solidFill>
              <a:latin typeface="Open Sans"/>
            </a:endParaRPr>
          </a:p>
        </p:txBody>
      </p:sp>
      <p:pic>
        <p:nvPicPr>
          <p:cNvPr id="6" name="Picture 5" descr="Icon&#10;&#10;Description automatically generated">
            <a:extLst>
              <a:ext uri="{FF2B5EF4-FFF2-40B4-BE49-F238E27FC236}">
                <a16:creationId xmlns:a16="http://schemas.microsoft.com/office/drawing/2014/main" id="{6DFC1352-066B-475D-A83C-F47FDE91F2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716" y="1476893"/>
            <a:ext cx="427081" cy="427081"/>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0F8D7FE4-1B7F-43BC-871A-22D3BE5785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912" y="2453931"/>
            <a:ext cx="415357" cy="415357"/>
          </a:xfrm>
          <a:prstGeom prst="rect">
            <a:avLst/>
          </a:prstGeom>
        </p:spPr>
      </p:pic>
      <p:pic>
        <p:nvPicPr>
          <p:cNvPr id="3" name="Picture 2" descr="A picture containing weapon, brass knucks, gun&#10;&#10;Description automatically generated">
            <a:extLst>
              <a:ext uri="{FF2B5EF4-FFF2-40B4-BE49-F238E27FC236}">
                <a16:creationId xmlns:a16="http://schemas.microsoft.com/office/drawing/2014/main" id="{FDA24226-64D4-54DC-FC54-CC0CBAB01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773" y="4754358"/>
            <a:ext cx="395139" cy="395139"/>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8054F396-3BB7-2EDA-0584-C51753582D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733" y="5541424"/>
            <a:ext cx="492135" cy="492135"/>
          </a:xfrm>
          <a:prstGeom prst="rect">
            <a:avLst/>
          </a:prstGeom>
        </p:spPr>
      </p:pic>
      <p:pic>
        <p:nvPicPr>
          <p:cNvPr id="36" name="Picture 35" descr="A close - up of a person's face&#10;&#10;Description automatically generated with medium confidence">
            <a:extLst>
              <a:ext uri="{FF2B5EF4-FFF2-40B4-BE49-F238E27FC236}">
                <a16:creationId xmlns:a16="http://schemas.microsoft.com/office/drawing/2014/main" id="{C6A37671-A333-D702-B292-A0A4B4BF34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4464" y="3635962"/>
            <a:ext cx="411882" cy="411882"/>
          </a:xfrm>
          <a:prstGeom prst="rect">
            <a:avLst/>
          </a:prstGeom>
        </p:spPr>
      </p:pic>
    </p:spTree>
    <p:extLst>
      <p:ext uri="{BB962C8B-B14F-4D97-AF65-F5344CB8AC3E}">
        <p14:creationId xmlns:p14="http://schemas.microsoft.com/office/powerpoint/2010/main" val="211257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3F7BFA9-B304-4722-911C-A9969E2463DD}"/>
              </a:ext>
            </a:extLst>
          </p:cNvPr>
          <p:cNvGraphicFramePr>
            <a:graphicFrameLocks noGrp="1"/>
          </p:cNvGraphicFramePr>
          <p:nvPr>
            <p:extLst>
              <p:ext uri="{D42A27DB-BD31-4B8C-83A1-F6EECF244321}">
                <p14:modId xmlns:p14="http://schemas.microsoft.com/office/powerpoint/2010/main" val="1724915025"/>
              </p:ext>
            </p:extLst>
          </p:nvPr>
        </p:nvGraphicFramePr>
        <p:xfrm>
          <a:off x="1142349" y="1645630"/>
          <a:ext cx="6469678" cy="4585434"/>
        </p:xfrm>
        <a:graphic>
          <a:graphicData uri="http://schemas.openxmlformats.org/drawingml/2006/table">
            <a:tbl>
              <a:tblPr firstRow="1" bandRow="1">
                <a:tableStyleId>{5C22544A-7EE6-4342-B048-85BDC9FD1C3A}</a:tableStyleId>
              </a:tblPr>
              <a:tblGrid>
                <a:gridCol w="3234839">
                  <a:extLst>
                    <a:ext uri="{9D8B030D-6E8A-4147-A177-3AD203B41FA5}">
                      <a16:colId xmlns:a16="http://schemas.microsoft.com/office/drawing/2014/main" val="2162530707"/>
                    </a:ext>
                  </a:extLst>
                </a:gridCol>
                <a:gridCol w="3234839">
                  <a:extLst>
                    <a:ext uri="{9D8B030D-6E8A-4147-A177-3AD203B41FA5}">
                      <a16:colId xmlns:a16="http://schemas.microsoft.com/office/drawing/2014/main" val="2035460367"/>
                    </a:ext>
                  </a:extLst>
                </a:gridCol>
              </a:tblGrid>
              <a:tr h="419467">
                <a:tc>
                  <a:txBody>
                    <a:bodyPr/>
                    <a:lstStyle/>
                    <a:p>
                      <a:r>
                        <a:rPr lang="en-CA" sz="1800" dirty="0">
                          <a:solidFill>
                            <a:schemeClr val="bg1"/>
                          </a:solidFill>
                        </a:rPr>
                        <a:t>Non-Medical Home Care</a:t>
                      </a:r>
                    </a:p>
                  </a:txBody>
                  <a:tcPr anchor="ctr">
                    <a:lnR w="12700" cap="flat" cmpd="sng" algn="ctr">
                      <a:solidFill>
                        <a:schemeClr val="bg1">
                          <a:lumMod val="85000"/>
                        </a:schemeClr>
                      </a:solidFill>
                      <a:prstDash val="solid"/>
                      <a:round/>
                      <a:headEnd type="none" w="med" len="med"/>
                      <a:tailEnd type="none" w="med" len="med"/>
                    </a:lnR>
                    <a:solidFill>
                      <a:srgbClr val="093966"/>
                    </a:solidFill>
                  </a:tcPr>
                </a:tc>
                <a:tc>
                  <a:txBody>
                    <a:bodyPr/>
                    <a:lstStyle/>
                    <a:p>
                      <a:r>
                        <a:rPr lang="en-CA" sz="1800" dirty="0">
                          <a:solidFill>
                            <a:schemeClr val="bg1"/>
                          </a:solidFill>
                        </a:rPr>
                        <a:t>Home Health Care</a:t>
                      </a:r>
                    </a:p>
                  </a:txBody>
                  <a:tcPr anchor="ctr">
                    <a:lnL w="12700" cap="flat" cmpd="sng" algn="ctr">
                      <a:solidFill>
                        <a:schemeClr val="bg1">
                          <a:lumMod val="85000"/>
                        </a:schemeClr>
                      </a:solidFill>
                      <a:prstDash val="solid"/>
                      <a:round/>
                      <a:headEnd type="none" w="med" len="med"/>
                      <a:tailEnd type="none" w="med" len="med"/>
                    </a:lnL>
                    <a:solidFill>
                      <a:srgbClr val="093966"/>
                    </a:solidFill>
                  </a:tcPr>
                </a:tc>
                <a:extLst>
                  <a:ext uri="{0D108BD9-81ED-4DB2-BD59-A6C34878D82A}">
                    <a16:rowId xmlns:a16="http://schemas.microsoft.com/office/drawing/2014/main" val="677655055"/>
                  </a:ext>
                </a:extLst>
              </a:tr>
              <a:tr h="1081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50" u="sng" dirty="0">
                          <a:cs typeface="Calibri" panose="020F0502020204030204" pitchFamily="34" charset="0"/>
                        </a:rPr>
                        <a:t>What is home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50" dirty="0">
                          <a:cs typeface="Calibri" panose="020F0502020204030204" pitchFamily="34" charset="0"/>
                        </a:rPr>
                        <a:t>Home Care is about sustaining and maintaining your loved one’s quality of life in their home – keeping them safe and comfortable</a:t>
                      </a: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50" u="sng" dirty="0">
                          <a:cs typeface="Calibri" panose="020F0502020204030204" pitchFamily="34" charset="0"/>
                        </a:rPr>
                        <a:t>What is home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50" dirty="0">
                          <a:cs typeface="Calibri" panose="020F0502020204030204" pitchFamily="34" charset="0"/>
                        </a:rPr>
                        <a:t>Home healthcare is skilled care to help someone get healthy while at home. It comes after a doctor’s visit or a hospital stay and is provided by medical professionals</a:t>
                      </a:r>
                    </a:p>
                  </a:txBody>
                  <a:tcPr>
                    <a:lnL w="12700" cap="flat" cmpd="sng" algn="ctr">
                      <a:solidFill>
                        <a:schemeClr val="bg1">
                          <a:lumMod val="85000"/>
                        </a:schemeClr>
                      </a:solid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697361014"/>
                  </a:ext>
                </a:extLst>
              </a:tr>
              <a:tr h="2555372">
                <a:tc>
                  <a:txBody>
                    <a:bodyPr/>
                    <a:lstStyle/>
                    <a:p>
                      <a:pPr marL="16933" indent="0">
                        <a:spcBef>
                          <a:spcPts val="300"/>
                        </a:spcBef>
                        <a:buFont typeface="Arial" panose="020B0604020202020204" pitchFamily="34" charset="0"/>
                        <a:buNone/>
                        <a:tabLst>
                          <a:tab pos="114297" algn="l"/>
                        </a:tabLst>
                        <a:defRPr/>
                      </a:pPr>
                      <a:r>
                        <a:rPr lang="en-US" altLang="en-US" sz="1250" u="sng" spc="-7" dirty="0">
                          <a:latin typeface="+mn-lt"/>
                          <a:cs typeface="Calibri"/>
                        </a:rPr>
                        <a:t>What do you get from home care?</a:t>
                      </a:r>
                    </a:p>
                    <a:p>
                      <a:pPr marL="245527" indent="-228594">
                        <a:spcBef>
                          <a:spcPts val="300"/>
                        </a:spcBef>
                        <a:buFont typeface="Arial" panose="020B0604020202020204" pitchFamily="34" charset="0"/>
                        <a:buChar char="•"/>
                        <a:tabLst>
                          <a:tab pos="114297" algn="l"/>
                        </a:tabLst>
                        <a:defRPr/>
                      </a:pPr>
                      <a:r>
                        <a:rPr lang="en-US" altLang="en-US" sz="1250" spc="-7" dirty="0">
                          <a:latin typeface="+mn-lt"/>
                          <a:cs typeface="Calibri"/>
                        </a:rPr>
                        <a:t>Dementia care;</a:t>
                      </a:r>
                    </a:p>
                    <a:p>
                      <a:pPr marL="245527" indent="-228594">
                        <a:spcBef>
                          <a:spcPts val="300"/>
                        </a:spcBef>
                        <a:buFont typeface="Arial" panose="020B0604020202020204" pitchFamily="34" charset="0"/>
                        <a:buChar char="•"/>
                        <a:tabLst>
                          <a:tab pos="114297" algn="l"/>
                        </a:tabLst>
                        <a:defRPr/>
                      </a:pPr>
                      <a:r>
                        <a:rPr lang="en-US" altLang="en-US" sz="1250" spc="-7" dirty="0">
                          <a:latin typeface="+mn-lt"/>
                          <a:cs typeface="Calibri"/>
                        </a:rPr>
                        <a:t>Personal grooming like bathing or getting dressed;</a:t>
                      </a:r>
                    </a:p>
                    <a:p>
                      <a:pPr marL="245527" indent="-228594">
                        <a:spcBef>
                          <a:spcPts val="300"/>
                        </a:spcBef>
                        <a:buFont typeface="Arial" panose="020B0604020202020204" pitchFamily="34" charset="0"/>
                        <a:buChar char="•"/>
                        <a:tabLst>
                          <a:tab pos="114297" algn="l"/>
                        </a:tabLst>
                        <a:defRPr/>
                      </a:pPr>
                      <a:r>
                        <a:rPr lang="en-US" altLang="en-US" sz="1250" spc="-7" dirty="0">
                          <a:latin typeface="+mn-lt"/>
                          <a:cs typeface="Calibri"/>
                        </a:rPr>
                        <a:t>Moving around: getting in and out of the bed/shower;</a:t>
                      </a:r>
                    </a:p>
                    <a:p>
                      <a:pPr marL="245527" indent="-228594">
                        <a:spcBef>
                          <a:spcPts val="300"/>
                        </a:spcBef>
                        <a:buFont typeface="Arial" panose="020B0604020202020204" pitchFamily="34" charset="0"/>
                        <a:buChar char="•"/>
                        <a:tabLst>
                          <a:tab pos="114297" algn="l"/>
                        </a:tabLst>
                        <a:defRPr/>
                      </a:pPr>
                      <a:r>
                        <a:rPr lang="en-US" altLang="en-US" sz="1250" spc="-7" dirty="0">
                          <a:latin typeface="+mn-lt"/>
                          <a:cs typeface="Calibri"/>
                        </a:rPr>
                        <a:t>Medication reminders;</a:t>
                      </a:r>
                    </a:p>
                    <a:p>
                      <a:pPr marL="241294" indent="-228594">
                        <a:spcBef>
                          <a:spcPts val="351"/>
                        </a:spcBef>
                        <a:buFont typeface="Arial" panose="020B0604020202020204" pitchFamily="34" charset="0"/>
                        <a:buChar char="•"/>
                        <a:tabLst>
                          <a:tab pos="114297" algn="l"/>
                        </a:tabLst>
                        <a:defRPr/>
                      </a:pPr>
                      <a:r>
                        <a:rPr lang="en-US" altLang="en-US" sz="1250" spc="-7" dirty="0">
                          <a:latin typeface="+mn-lt"/>
                          <a:cs typeface="Calibri"/>
                        </a:rPr>
                        <a:t>Errands like grocery shopping and picking up  prescriptions;</a:t>
                      </a:r>
                    </a:p>
                    <a:p>
                      <a:pPr marL="245527" indent="-228594">
                        <a:spcBef>
                          <a:spcPts val="300"/>
                        </a:spcBef>
                        <a:buFont typeface="Arial" panose="020B0604020202020204" pitchFamily="34" charset="0"/>
                        <a:buChar char="•"/>
                        <a:tabLst>
                          <a:tab pos="114297" algn="l"/>
                        </a:tabLst>
                        <a:defRPr/>
                      </a:pPr>
                      <a:r>
                        <a:rPr lang="en-US" altLang="en-US" sz="1250" spc="-7" dirty="0">
                          <a:latin typeface="+mn-lt"/>
                          <a:cs typeface="Calibri"/>
                        </a:rPr>
                        <a:t>Light housekeeping; and</a:t>
                      </a:r>
                    </a:p>
                    <a:p>
                      <a:pPr marL="245527" indent="-228594">
                        <a:spcBef>
                          <a:spcPts val="300"/>
                        </a:spcBef>
                        <a:buFont typeface="Arial" panose="020B0604020202020204" pitchFamily="34" charset="0"/>
                        <a:buChar char="•"/>
                        <a:tabLst>
                          <a:tab pos="114297" algn="l"/>
                        </a:tabLst>
                        <a:defRPr/>
                      </a:pPr>
                      <a:r>
                        <a:rPr lang="en-US" altLang="en-US" sz="1250" spc="-7" dirty="0">
                          <a:latin typeface="+mn-lt"/>
                          <a:cs typeface="Calibri"/>
                        </a:rPr>
                        <a:t>Meal preparation</a:t>
                      </a: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6933" indent="0">
                        <a:spcBef>
                          <a:spcPts val="300"/>
                        </a:spcBef>
                        <a:buFont typeface="Arial" panose="020B0604020202020204" pitchFamily="34" charset="0"/>
                        <a:buNone/>
                        <a:tabLst>
                          <a:tab pos="114297" algn="l"/>
                        </a:tabLst>
                        <a:defRPr/>
                      </a:pPr>
                      <a:r>
                        <a:rPr lang="en-US" altLang="en-US" sz="1250" u="sng" spc="-7" dirty="0">
                          <a:latin typeface="+mn-lt"/>
                          <a:cs typeface="Calibri"/>
                        </a:rPr>
                        <a:t>What do you get from home health care?</a:t>
                      </a:r>
                    </a:p>
                    <a:p>
                      <a:pPr marL="245527" indent="-228594">
                        <a:spcBef>
                          <a:spcPts val="305"/>
                        </a:spcBef>
                        <a:buFont typeface="Arial" charset="0"/>
                        <a:buChar char="•"/>
                        <a:tabLst>
                          <a:tab pos="114297" algn="l"/>
                        </a:tabLst>
                        <a:defRPr/>
                      </a:pPr>
                      <a:r>
                        <a:rPr lang="en-US" sz="1250" spc="-7" dirty="0">
                          <a:latin typeface="+mn-lt"/>
                          <a:cs typeface="Calibri"/>
                        </a:rPr>
                        <a:t>Skilled</a:t>
                      </a:r>
                      <a:r>
                        <a:rPr lang="en-US" sz="1250" spc="-107" dirty="0">
                          <a:latin typeface="+mn-lt"/>
                          <a:cs typeface="Calibri"/>
                        </a:rPr>
                        <a:t> </a:t>
                      </a:r>
                      <a:r>
                        <a:rPr lang="en-US" sz="1250" spc="-7" dirty="0">
                          <a:latin typeface="+mn-lt"/>
                          <a:cs typeface="Calibri"/>
                        </a:rPr>
                        <a:t>nursing;</a:t>
                      </a:r>
                      <a:endParaRPr lang="en-US" sz="1250" dirty="0">
                        <a:latin typeface="+mn-lt"/>
                        <a:cs typeface="Calibri"/>
                      </a:endParaRPr>
                    </a:p>
                    <a:p>
                      <a:pPr marL="245527" indent="-228594">
                        <a:spcBef>
                          <a:spcPts val="353"/>
                        </a:spcBef>
                        <a:buFont typeface="Arial" charset="0"/>
                        <a:buChar char="•"/>
                        <a:tabLst>
                          <a:tab pos="114297" algn="l"/>
                        </a:tabLst>
                        <a:defRPr/>
                      </a:pPr>
                      <a:r>
                        <a:rPr lang="en-US" sz="1250" spc="-7" dirty="0">
                          <a:latin typeface="+mn-lt"/>
                          <a:cs typeface="Calibri"/>
                        </a:rPr>
                        <a:t>At-home physical</a:t>
                      </a:r>
                      <a:r>
                        <a:rPr lang="en-US" sz="1250" spc="-93" dirty="0">
                          <a:latin typeface="+mn-lt"/>
                          <a:cs typeface="Calibri"/>
                        </a:rPr>
                        <a:t> </a:t>
                      </a:r>
                      <a:r>
                        <a:rPr lang="en-US" sz="1250" spc="-7" dirty="0">
                          <a:latin typeface="+mn-lt"/>
                          <a:cs typeface="Calibri"/>
                        </a:rPr>
                        <a:t>therapy;</a:t>
                      </a:r>
                      <a:endParaRPr lang="en-US" sz="1250" dirty="0">
                        <a:latin typeface="+mn-lt"/>
                        <a:cs typeface="Calibri"/>
                      </a:endParaRPr>
                    </a:p>
                    <a:p>
                      <a:pPr marL="245527" indent="-228594">
                        <a:spcBef>
                          <a:spcPts val="305"/>
                        </a:spcBef>
                        <a:buFont typeface="Arial" charset="0"/>
                        <a:buChar char="•"/>
                        <a:tabLst>
                          <a:tab pos="114297" algn="l"/>
                        </a:tabLst>
                        <a:defRPr/>
                      </a:pPr>
                      <a:r>
                        <a:rPr lang="en-US" sz="1250" spc="-7" dirty="0">
                          <a:latin typeface="+mn-lt"/>
                          <a:cs typeface="Calibri"/>
                        </a:rPr>
                        <a:t>Pain</a:t>
                      </a:r>
                      <a:r>
                        <a:rPr lang="en-US" sz="1250" spc="-100" dirty="0">
                          <a:latin typeface="+mn-lt"/>
                          <a:cs typeface="Calibri"/>
                        </a:rPr>
                        <a:t> </a:t>
                      </a:r>
                      <a:r>
                        <a:rPr lang="en-US" sz="1250" spc="-7" dirty="0">
                          <a:latin typeface="+mn-lt"/>
                          <a:cs typeface="Calibri"/>
                        </a:rPr>
                        <a:t>management;</a:t>
                      </a:r>
                      <a:endParaRPr lang="en-US" sz="1250" dirty="0">
                        <a:latin typeface="+mn-lt"/>
                        <a:cs typeface="Calibri"/>
                      </a:endParaRPr>
                    </a:p>
                    <a:p>
                      <a:pPr marL="245527" indent="-228594">
                        <a:spcBef>
                          <a:spcPts val="305"/>
                        </a:spcBef>
                        <a:buFont typeface="Arial" charset="0"/>
                        <a:buChar char="•"/>
                        <a:tabLst>
                          <a:tab pos="114297" algn="l"/>
                        </a:tabLst>
                        <a:defRPr/>
                      </a:pPr>
                      <a:r>
                        <a:rPr lang="en-US" sz="1250" spc="-7" dirty="0">
                          <a:latin typeface="+mn-lt"/>
                          <a:cs typeface="Calibri"/>
                        </a:rPr>
                        <a:t>Caring for </a:t>
                      </a:r>
                      <a:r>
                        <a:rPr lang="en-US" sz="1250" spc="-13" dirty="0">
                          <a:latin typeface="+mn-lt"/>
                          <a:cs typeface="Calibri"/>
                        </a:rPr>
                        <a:t>wounds;</a:t>
                      </a:r>
                      <a:r>
                        <a:rPr lang="en-US" sz="1250" spc="-80" dirty="0">
                          <a:latin typeface="+mn-lt"/>
                          <a:cs typeface="Calibri"/>
                        </a:rPr>
                        <a:t> </a:t>
                      </a:r>
                      <a:r>
                        <a:rPr lang="en-US" sz="1250" spc="-7" dirty="0">
                          <a:latin typeface="+mn-lt"/>
                          <a:cs typeface="Calibri"/>
                        </a:rPr>
                        <a:t>and</a:t>
                      </a:r>
                      <a:endParaRPr lang="en-US" sz="1250" dirty="0">
                        <a:latin typeface="+mn-lt"/>
                        <a:cs typeface="Calibri"/>
                      </a:endParaRPr>
                    </a:p>
                    <a:p>
                      <a:pPr marL="245527" indent="-228594">
                        <a:spcBef>
                          <a:spcPts val="305"/>
                        </a:spcBef>
                        <a:buFont typeface="Arial" charset="0"/>
                        <a:buChar char="•"/>
                        <a:tabLst>
                          <a:tab pos="114297" algn="l"/>
                        </a:tabLst>
                        <a:defRPr/>
                      </a:pPr>
                      <a:r>
                        <a:rPr lang="en-US" sz="1250" spc="-7" dirty="0">
                          <a:latin typeface="+mn-lt"/>
                          <a:cs typeface="Calibri"/>
                        </a:rPr>
                        <a:t>Prescription</a:t>
                      </a:r>
                      <a:r>
                        <a:rPr lang="en-US" sz="1250" spc="-60" dirty="0">
                          <a:latin typeface="+mn-lt"/>
                          <a:cs typeface="Calibri"/>
                        </a:rPr>
                        <a:t> </a:t>
                      </a:r>
                      <a:r>
                        <a:rPr lang="en-US" sz="1250" spc="-7" dirty="0">
                          <a:latin typeface="+mn-lt"/>
                          <a:cs typeface="Calibri"/>
                        </a:rPr>
                        <a:t>management</a:t>
                      </a:r>
                    </a:p>
                    <a:p>
                      <a:pPr marL="245527" indent="-228594">
                        <a:spcBef>
                          <a:spcPts val="305"/>
                        </a:spcBef>
                        <a:buFont typeface="Arial" charset="0"/>
                        <a:buChar char="•"/>
                        <a:tabLst>
                          <a:tab pos="114297" algn="l"/>
                        </a:tabLst>
                        <a:defRPr/>
                      </a:pPr>
                      <a:r>
                        <a:rPr lang="en-US" sz="1250" spc="-7" dirty="0">
                          <a:latin typeface="+mn-lt"/>
                          <a:cs typeface="Calibri"/>
                        </a:rPr>
                        <a:t>G-Tubes</a:t>
                      </a:r>
                    </a:p>
                    <a:p>
                      <a:pPr marL="245527" indent="-228594">
                        <a:spcBef>
                          <a:spcPts val="305"/>
                        </a:spcBef>
                        <a:buFont typeface="Arial" charset="0"/>
                        <a:buChar char="•"/>
                        <a:tabLst>
                          <a:tab pos="114297" algn="l"/>
                        </a:tabLst>
                        <a:defRPr/>
                      </a:pPr>
                      <a:r>
                        <a:rPr lang="en-US" sz="1250" spc="-7" dirty="0">
                          <a:latin typeface="+mn-lt"/>
                          <a:cs typeface="Calibri"/>
                        </a:rPr>
                        <a:t>Blood Draws</a:t>
                      </a:r>
                    </a:p>
                    <a:p>
                      <a:pPr marL="245527" indent="-228594">
                        <a:spcBef>
                          <a:spcPts val="305"/>
                        </a:spcBef>
                        <a:buFont typeface="Arial" charset="0"/>
                        <a:buChar char="•"/>
                        <a:tabLst>
                          <a:tab pos="114297" algn="l"/>
                        </a:tabLst>
                        <a:defRPr/>
                      </a:pPr>
                      <a:r>
                        <a:rPr lang="en-US" sz="1250" spc="-7" dirty="0">
                          <a:latin typeface="+mn-lt"/>
                          <a:cs typeface="Calibri"/>
                        </a:rPr>
                        <a:t>Insulin Injections</a:t>
                      </a:r>
                      <a:endParaRPr lang="en-US" sz="1250" dirty="0">
                        <a:latin typeface="+mn-lt"/>
                        <a:cs typeface="Calibri"/>
                      </a:endParaRPr>
                    </a:p>
                  </a:txBody>
                  <a:tcPr>
                    <a:lnL w="12700" cap="flat" cmpd="sng" algn="ctr">
                      <a:solidFill>
                        <a:schemeClr val="bg1">
                          <a:lumMod val="8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3969875"/>
                  </a:ext>
                </a:extLst>
              </a:tr>
              <a:tr h="528970">
                <a:tc>
                  <a:txBody>
                    <a:bodyPr/>
                    <a:lstStyle/>
                    <a:p>
                      <a:pPr marL="16933" indent="0">
                        <a:spcBef>
                          <a:spcPts val="300"/>
                        </a:spcBef>
                        <a:buFont typeface="Arial" panose="020B0604020202020204" pitchFamily="34" charset="0"/>
                        <a:buNone/>
                        <a:tabLst>
                          <a:tab pos="114297" algn="l"/>
                        </a:tabLst>
                        <a:defRPr/>
                      </a:pPr>
                      <a:r>
                        <a:rPr lang="en-US" altLang="en-US" sz="1250" u="sng" spc="-7" dirty="0">
                          <a:latin typeface="+mn-lt"/>
                          <a:cs typeface="Calibri"/>
                        </a:rPr>
                        <a:t>Who pays for home care?</a:t>
                      </a:r>
                    </a:p>
                    <a:p>
                      <a:pPr marL="16933" indent="0">
                        <a:spcBef>
                          <a:spcPts val="300"/>
                        </a:spcBef>
                        <a:buFont typeface="Arial" panose="020B0604020202020204" pitchFamily="34" charset="0"/>
                        <a:buNone/>
                        <a:tabLst>
                          <a:tab pos="114297" algn="l"/>
                        </a:tabLst>
                        <a:defRPr/>
                      </a:pPr>
                      <a:r>
                        <a:rPr lang="en-US" altLang="en-US" sz="1250" u="none" spc="-7" dirty="0">
                          <a:latin typeface="+mn-lt"/>
                          <a:cs typeface="Calibri"/>
                        </a:rPr>
                        <a:t>Out-of-pocket (no reimbursement risk)</a:t>
                      </a: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6933" marR="0" lvl="0" indent="0" algn="l" defTabSz="914400" rtl="0" eaLnBrk="1" fontAlgn="auto" latinLnBrk="0" hangingPunct="1">
                        <a:lnSpc>
                          <a:spcPct val="100000"/>
                        </a:lnSpc>
                        <a:spcBef>
                          <a:spcPts val="305"/>
                        </a:spcBef>
                        <a:spcAft>
                          <a:spcPts val="0"/>
                        </a:spcAft>
                        <a:buClrTx/>
                        <a:buSzTx/>
                        <a:buFont typeface="Arial" charset="0"/>
                        <a:buNone/>
                        <a:tabLst>
                          <a:tab pos="114297" algn="l"/>
                        </a:tabLst>
                        <a:defRPr/>
                      </a:pPr>
                      <a:r>
                        <a:rPr lang="en-US" altLang="en-US" sz="1250" u="sng" spc="-7" dirty="0">
                          <a:latin typeface="+mn-lt"/>
                          <a:cs typeface="Calibri"/>
                        </a:rPr>
                        <a:t>Who pays for home health care?</a:t>
                      </a:r>
                    </a:p>
                    <a:p>
                      <a:pPr marL="16933" marR="0" lvl="0" indent="0" algn="l" defTabSz="914400" rtl="0" eaLnBrk="1" fontAlgn="auto" latinLnBrk="0" hangingPunct="1">
                        <a:lnSpc>
                          <a:spcPct val="100000"/>
                        </a:lnSpc>
                        <a:spcBef>
                          <a:spcPts val="305"/>
                        </a:spcBef>
                        <a:spcAft>
                          <a:spcPts val="0"/>
                        </a:spcAft>
                        <a:buClrTx/>
                        <a:buSzTx/>
                        <a:buFont typeface="Arial" charset="0"/>
                        <a:buNone/>
                        <a:tabLst>
                          <a:tab pos="114297" algn="l"/>
                        </a:tabLst>
                        <a:defRPr/>
                      </a:pPr>
                      <a:r>
                        <a:rPr lang="en-US" altLang="en-US" sz="1250" u="none" spc="-7" dirty="0">
                          <a:latin typeface="+mn-lt"/>
                          <a:cs typeface="Calibri"/>
                        </a:rPr>
                        <a:t>Government payor (reimbursement risk)</a:t>
                      </a:r>
                    </a:p>
                  </a:txBody>
                  <a:tcPr>
                    <a:lnL w="12700" cap="flat" cmpd="sng" algn="ctr">
                      <a:solidFill>
                        <a:schemeClr val="bg1">
                          <a:lumMod val="8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20143885"/>
                  </a:ext>
                </a:extLst>
              </a:tr>
            </a:tbl>
          </a:graphicData>
        </a:graphic>
      </p:graphicFrame>
      <p:sp>
        <p:nvSpPr>
          <p:cNvPr id="16388" name="object 5">
            <a:extLst>
              <a:ext uri="{FF2B5EF4-FFF2-40B4-BE49-F238E27FC236}">
                <a16:creationId xmlns:a16="http://schemas.microsoft.com/office/drawing/2014/main" id="{AE131FE0-85A1-4FDF-AB74-65E2FA364B45}"/>
              </a:ext>
            </a:extLst>
          </p:cNvPr>
          <p:cNvSpPr txBox="1">
            <a:spLocks noChangeArrowheads="1"/>
          </p:cNvSpPr>
          <p:nvPr/>
        </p:nvSpPr>
        <p:spPr bwMode="auto">
          <a:xfrm>
            <a:off x="914401" y="1301797"/>
            <a:ext cx="10043583" cy="28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93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33"/>
              </a:spcBef>
            </a:pPr>
            <a:r>
              <a:rPr lang="en-US" altLang="en-US" sz="1733" b="1" dirty="0">
                <a:ea typeface="Calibri" panose="020F0502020204030204" pitchFamily="34" charset="0"/>
                <a:cs typeface="Calibri" panose="020F0502020204030204" pitchFamily="34" charset="0"/>
              </a:rPr>
              <a:t>Nova Leap is focused on acquiring and organically growing Home Care Companies </a:t>
            </a:r>
            <a:endParaRPr lang="en-US" altLang="en-US" sz="1733" dirty="0">
              <a:ea typeface="Calibri" panose="020F0502020204030204" pitchFamily="34" charset="0"/>
              <a:cs typeface="Calibri" panose="020F0502020204030204" pitchFamily="34" charset="0"/>
            </a:endParaRPr>
          </a:p>
        </p:txBody>
      </p:sp>
      <p:sp>
        <p:nvSpPr>
          <p:cNvPr id="16391" name="object 8">
            <a:extLst>
              <a:ext uri="{FF2B5EF4-FFF2-40B4-BE49-F238E27FC236}">
                <a16:creationId xmlns:a16="http://schemas.microsoft.com/office/drawing/2014/main" id="{2B6890BA-A264-4B85-949B-C83AF657BC81}"/>
              </a:ext>
            </a:extLst>
          </p:cNvPr>
          <p:cNvSpPr>
            <a:spLocks noChangeArrowheads="1"/>
          </p:cNvSpPr>
          <p:nvPr/>
        </p:nvSpPr>
        <p:spPr bwMode="auto">
          <a:xfrm>
            <a:off x="7814813" y="3898287"/>
            <a:ext cx="3001433" cy="2348477"/>
          </a:xfrm>
          <a:prstGeom prst="rect">
            <a:avLst/>
          </a:prstGeom>
          <a:blipFill dpi="0" rotWithShape="1">
            <a:blip r:embed="rId2"/>
            <a:srcRect/>
            <a:stretch>
              <a:fillRect/>
            </a:stretch>
          </a:blip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6392" name="object 9">
            <a:extLst>
              <a:ext uri="{FF2B5EF4-FFF2-40B4-BE49-F238E27FC236}">
                <a16:creationId xmlns:a16="http://schemas.microsoft.com/office/drawing/2014/main" id="{09CC052B-371A-4BB0-9A95-1972B6B5B58E}"/>
              </a:ext>
            </a:extLst>
          </p:cNvPr>
          <p:cNvSpPr>
            <a:spLocks noChangeArrowheads="1"/>
          </p:cNvSpPr>
          <p:nvPr/>
        </p:nvSpPr>
        <p:spPr bwMode="auto">
          <a:xfrm>
            <a:off x="7814813" y="1645630"/>
            <a:ext cx="3001432" cy="2224603"/>
          </a:xfrm>
          <a:prstGeom prst="rect">
            <a:avLst/>
          </a:prstGeom>
          <a:blipFill dpi="0" rotWithShape="1">
            <a:blip r:embed="rId3"/>
            <a:srcRect/>
            <a:stretch>
              <a:fillRect/>
            </a:stretch>
          </a:blip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5" name="Title 2">
            <a:extLst>
              <a:ext uri="{FF2B5EF4-FFF2-40B4-BE49-F238E27FC236}">
                <a16:creationId xmlns:a16="http://schemas.microsoft.com/office/drawing/2014/main" id="{DC0AA24B-BF96-495B-8D95-1812D517C502}"/>
              </a:ext>
            </a:extLst>
          </p:cNvPr>
          <p:cNvSpPr txBox="1">
            <a:spLocks/>
          </p:cNvSpPr>
          <p:nvPr/>
        </p:nvSpPr>
        <p:spPr bwMode="auto">
          <a:xfrm>
            <a:off x="1676400" y="529378"/>
            <a:ext cx="8839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lvl="1">
              <a:defRPr/>
            </a:pPr>
            <a:r>
              <a:rPr lang="en-CA" sz="2700" b="1" kern="0" spc="-20" dirty="0">
                <a:solidFill>
                  <a:srgbClr val="093966"/>
                </a:solidFill>
                <a:latin typeface="Times" panose="02020603050405020304" pitchFamily="18" charset="0"/>
                <a:cs typeface="Times" panose="02020603050405020304" pitchFamily="18" charset="0"/>
              </a:rPr>
              <a:t>What is Non-Medical and Skilled Home Care?</a:t>
            </a:r>
            <a:endParaRPr lang="en-CA" sz="2700" b="1" kern="0" dirty="0">
              <a:solidFill>
                <a:srgbClr val="093966"/>
              </a:solidFill>
              <a:latin typeface="Times" panose="02020603050405020304" pitchFamily="18" charset="0"/>
              <a:cs typeface="Times" panose="02020603050405020304" pitchFamily="18" charset="0"/>
            </a:endParaRPr>
          </a:p>
        </p:txBody>
      </p:sp>
      <p:pic>
        <p:nvPicPr>
          <p:cNvPr id="16" name="Picture 15">
            <a:extLst>
              <a:ext uri="{FF2B5EF4-FFF2-40B4-BE49-F238E27FC236}">
                <a16:creationId xmlns:a16="http://schemas.microsoft.com/office/drawing/2014/main" id="{EFBF465A-8E11-470F-896E-7876971AF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7" name="Picture 16" descr="A close up of a sign&#10;&#10;Description automatically generated">
            <a:extLst>
              <a:ext uri="{FF2B5EF4-FFF2-40B4-BE49-F238E27FC236}">
                <a16:creationId xmlns:a16="http://schemas.microsoft.com/office/drawing/2014/main" id="{A4A229CC-E870-4447-8F59-90234DF97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2" name="object 3">
            <a:extLst>
              <a:ext uri="{FF2B5EF4-FFF2-40B4-BE49-F238E27FC236}">
                <a16:creationId xmlns:a16="http://schemas.microsoft.com/office/drawing/2014/main" id="{A40D6CB0-BA52-4FFE-BE7A-52831600F0B6}"/>
              </a:ext>
            </a:extLst>
          </p:cNvPr>
          <p:cNvSpPr>
            <a:spLocks noChangeArrowheads="1"/>
          </p:cNvSpPr>
          <p:nvPr/>
        </p:nvSpPr>
        <p:spPr bwMode="auto">
          <a:xfrm>
            <a:off x="10703985" y="213784"/>
            <a:ext cx="1153583" cy="8636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5" name="Slide Number Placeholder 4">
            <a:extLst>
              <a:ext uri="{FF2B5EF4-FFF2-40B4-BE49-F238E27FC236}">
                <a16:creationId xmlns:a16="http://schemas.microsoft.com/office/drawing/2014/main" id="{879EA9E9-6FF1-4F84-8C70-9FF8A013E1E9}"/>
              </a:ext>
            </a:extLst>
          </p:cNvPr>
          <p:cNvSpPr>
            <a:spLocks noGrp="1"/>
          </p:cNvSpPr>
          <p:nvPr>
            <p:ph type="sldNum" sz="quarter" idx="12"/>
          </p:nvPr>
        </p:nvSpPr>
        <p:spPr/>
        <p:txBody>
          <a:bodyPr/>
          <a:lstStyle/>
          <a:p>
            <a:fld id="{5C97E0DF-5EFD-444D-A553-2E3AE8BBA0B8}" type="slidenum">
              <a:rPr lang="en-CA" smtClean="0"/>
              <a:pPr/>
              <a:t>4</a:t>
            </a:fld>
            <a:endParaRPr lang="en-CA" dirty="0"/>
          </a:p>
        </p:txBody>
      </p:sp>
    </p:spTree>
    <p:extLst>
      <p:ext uri="{BB962C8B-B14F-4D97-AF65-F5344CB8AC3E}">
        <p14:creationId xmlns:p14="http://schemas.microsoft.com/office/powerpoint/2010/main" val="209063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object 6">
            <a:extLst>
              <a:ext uri="{FF2B5EF4-FFF2-40B4-BE49-F238E27FC236}">
                <a16:creationId xmlns:a16="http://schemas.microsoft.com/office/drawing/2014/main" id="{C9F4953E-06F4-46E9-8BAC-481DB2006A0E}"/>
              </a:ext>
            </a:extLst>
          </p:cNvPr>
          <p:cNvSpPr txBox="1">
            <a:spLocks noChangeArrowheads="1"/>
          </p:cNvSpPr>
          <p:nvPr/>
        </p:nvSpPr>
        <p:spPr bwMode="auto">
          <a:xfrm>
            <a:off x="914400" y="1257917"/>
            <a:ext cx="9789585" cy="12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45527" indent="-228594">
              <a:spcBef>
                <a:spcPts val="900"/>
              </a:spcBef>
              <a:buFont typeface="Arial" panose="020B0604020202020204" pitchFamily="34" charset="0"/>
              <a:buChar char="•"/>
              <a:defRPr/>
            </a:pPr>
            <a:r>
              <a:rPr lang="en-US" altLang="en-US" sz="1400" dirty="0">
                <a:cs typeface="Calibri" panose="020F0502020204030204" pitchFamily="34" charset="0"/>
              </a:rPr>
              <a:t>Home care is one of the fastest growing healthcare industries in the United States and directly benefits from the growing size of the aging population.</a:t>
            </a:r>
            <a:br>
              <a:rPr lang="en-US" altLang="en-US" sz="1400" dirty="0">
                <a:cs typeface="Calibri" panose="020F0502020204030204" pitchFamily="34" charset="0"/>
              </a:rPr>
            </a:br>
            <a:endParaRPr lang="en-US" altLang="en-US" sz="1400" dirty="0">
              <a:cs typeface="Calibri" panose="020F0502020204030204" pitchFamily="34" charset="0"/>
            </a:endParaRPr>
          </a:p>
          <a:p>
            <a:pPr marL="245527" indent="-228594">
              <a:spcBef>
                <a:spcPts val="900"/>
              </a:spcBef>
              <a:buFont typeface="Arial" panose="020B0604020202020204" pitchFamily="34" charset="0"/>
              <a:buChar char="•"/>
              <a:defRPr/>
            </a:pPr>
            <a:r>
              <a:rPr lang="en-US" sz="1400" dirty="0"/>
              <a:t>An aging population, the prevalence of chronic disease, growing physician acceptance of home care, medical advancements and a movement toward cost-efficient treatment options from public and private payers have all fostered industry growth.</a:t>
            </a:r>
            <a:endParaRPr lang="en-US" altLang="en-US" sz="1400" dirty="0">
              <a:cs typeface="Calibri" panose="020F0502020204030204" pitchFamily="34" charset="0"/>
            </a:endParaRPr>
          </a:p>
        </p:txBody>
      </p:sp>
      <p:sp>
        <p:nvSpPr>
          <p:cNvPr id="15" name="Title 2">
            <a:extLst>
              <a:ext uri="{FF2B5EF4-FFF2-40B4-BE49-F238E27FC236}">
                <a16:creationId xmlns:a16="http://schemas.microsoft.com/office/drawing/2014/main" id="{DC0AA24B-BF96-495B-8D95-1812D517C502}"/>
              </a:ext>
            </a:extLst>
          </p:cNvPr>
          <p:cNvSpPr txBox="1">
            <a:spLocks/>
          </p:cNvSpPr>
          <p:nvPr/>
        </p:nvSpPr>
        <p:spPr bwMode="auto">
          <a:xfrm>
            <a:off x="1676400" y="529378"/>
            <a:ext cx="8839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lvl="1">
              <a:defRPr/>
            </a:pPr>
            <a:r>
              <a:rPr lang="en-CA" sz="2700" b="1" kern="0" spc="-20" dirty="0">
                <a:solidFill>
                  <a:srgbClr val="093966"/>
                </a:solidFill>
                <a:latin typeface="Times" panose="02020603050405020304" pitchFamily="18" charset="0"/>
                <a:cs typeface="Times" panose="02020603050405020304" pitchFamily="18" charset="0"/>
              </a:rPr>
              <a:t>Home Care</a:t>
            </a:r>
            <a:r>
              <a:rPr lang="en-CA" sz="2700" b="1" kern="0" dirty="0">
                <a:solidFill>
                  <a:srgbClr val="093966"/>
                </a:solidFill>
                <a:latin typeface="Times" panose="02020603050405020304" pitchFamily="18" charset="0"/>
                <a:cs typeface="Times" panose="02020603050405020304" pitchFamily="18" charset="0"/>
              </a:rPr>
              <a:t> </a:t>
            </a:r>
            <a:r>
              <a:rPr lang="en-CA" sz="2700" b="1" kern="0" spc="-20" dirty="0">
                <a:solidFill>
                  <a:srgbClr val="093966"/>
                </a:solidFill>
                <a:latin typeface="Times" panose="02020603050405020304" pitchFamily="18" charset="0"/>
                <a:cs typeface="Times" panose="02020603050405020304" pitchFamily="18" charset="0"/>
              </a:rPr>
              <a:t>Industry Overview</a:t>
            </a:r>
            <a:endParaRPr lang="en-CA" sz="2700" b="1" kern="0" dirty="0">
              <a:solidFill>
                <a:srgbClr val="093966"/>
              </a:solidFill>
              <a:latin typeface="Times" panose="02020603050405020304" pitchFamily="18" charset="0"/>
              <a:cs typeface="Times" panose="02020603050405020304" pitchFamily="18" charset="0"/>
            </a:endParaRPr>
          </a:p>
        </p:txBody>
      </p:sp>
      <p:pic>
        <p:nvPicPr>
          <p:cNvPr id="16" name="Picture 15">
            <a:extLst>
              <a:ext uri="{FF2B5EF4-FFF2-40B4-BE49-F238E27FC236}">
                <a16:creationId xmlns:a16="http://schemas.microsoft.com/office/drawing/2014/main" id="{EFBF465A-8E11-470F-896E-7876971AF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7" name="Picture 16" descr="A close up of a sign&#10;&#10;Description automatically generated">
            <a:extLst>
              <a:ext uri="{FF2B5EF4-FFF2-40B4-BE49-F238E27FC236}">
                <a16:creationId xmlns:a16="http://schemas.microsoft.com/office/drawing/2014/main" id="{A4A229CC-E870-4447-8F59-90234DF97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2" name="object 3">
            <a:extLst>
              <a:ext uri="{FF2B5EF4-FFF2-40B4-BE49-F238E27FC236}">
                <a16:creationId xmlns:a16="http://schemas.microsoft.com/office/drawing/2014/main" id="{A40D6CB0-BA52-4FFE-BE7A-52831600F0B6}"/>
              </a:ext>
            </a:extLst>
          </p:cNvPr>
          <p:cNvSpPr>
            <a:spLocks noChangeArrowheads="1"/>
          </p:cNvSpPr>
          <p:nvPr/>
        </p:nvSpPr>
        <p:spPr bwMode="auto">
          <a:xfrm>
            <a:off x="10703985" y="213784"/>
            <a:ext cx="1153583" cy="86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8" name="object 3">
            <a:extLst>
              <a:ext uri="{FF2B5EF4-FFF2-40B4-BE49-F238E27FC236}">
                <a16:creationId xmlns:a16="http://schemas.microsoft.com/office/drawing/2014/main" id="{F3333BBC-3BA6-4167-A49B-6DDAEC8458F4}"/>
              </a:ext>
            </a:extLst>
          </p:cNvPr>
          <p:cNvSpPr txBox="1">
            <a:spLocks noChangeArrowheads="1"/>
          </p:cNvSpPr>
          <p:nvPr/>
        </p:nvSpPr>
        <p:spPr bwMode="auto">
          <a:xfrm>
            <a:off x="6400801" y="2857872"/>
            <a:ext cx="4389120" cy="66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693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33"/>
              </a:spcBef>
              <a:defRPr/>
            </a:pPr>
            <a:r>
              <a:rPr lang="en-US" altLang="en-US" sz="1400" b="1" u="sng" dirty="0">
                <a:cs typeface="Calibri" panose="020F0502020204030204" pitchFamily="34" charset="0"/>
              </a:rPr>
              <a:t>Total At-Home Care Services</a:t>
            </a:r>
            <a:endParaRPr lang="en-US" altLang="en-US" sz="1400" dirty="0">
              <a:cs typeface="Calibri" panose="020F0502020204030204" pitchFamily="34" charset="0"/>
            </a:endParaRPr>
          </a:p>
          <a:p>
            <a:pPr marL="245527" indent="-228594">
              <a:buFont typeface="Arial" panose="020B0604020202020204" pitchFamily="34" charset="0"/>
              <a:buChar char="•"/>
              <a:defRPr/>
            </a:pPr>
            <a:r>
              <a:rPr lang="en-US" altLang="en-US" sz="1400" dirty="0">
                <a:cs typeface="Calibri" panose="020F0502020204030204" pitchFamily="34" charset="0"/>
              </a:rPr>
              <a:t>The non-medical home care industry represents 6.4% of U.S. total at-home care</a:t>
            </a:r>
            <a:r>
              <a:rPr lang="en-US" altLang="en-US" sz="1400" baseline="30000" dirty="0">
                <a:cs typeface="Calibri" panose="020F0502020204030204" pitchFamily="34" charset="0"/>
              </a:rPr>
              <a:t>(1)</a:t>
            </a:r>
          </a:p>
        </p:txBody>
      </p:sp>
      <p:sp>
        <p:nvSpPr>
          <p:cNvPr id="25" name="object 3">
            <a:extLst>
              <a:ext uri="{FF2B5EF4-FFF2-40B4-BE49-F238E27FC236}">
                <a16:creationId xmlns:a16="http://schemas.microsoft.com/office/drawing/2014/main" id="{99BC3C0B-AD8B-4290-9B44-98B4E4A83741}"/>
              </a:ext>
            </a:extLst>
          </p:cNvPr>
          <p:cNvSpPr txBox="1">
            <a:spLocks noChangeArrowheads="1"/>
          </p:cNvSpPr>
          <p:nvPr/>
        </p:nvSpPr>
        <p:spPr bwMode="auto">
          <a:xfrm>
            <a:off x="915497" y="2857872"/>
            <a:ext cx="4389120" cy="67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693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33"/>
              </a:spcBef>
              <a:defRPr/>
            </a:pPr>
            <a:r>
              <a:rPr lang="en-US" altLang="en-US" sz="1400" b="1" u="sng" dirty="0">
                <a:cs typeface="Calibri" panose="020F0502020204030204" pitchFamily="34" charset="0"/>
              </a:rPr>
              <a:t>Industry Outlook</a:t>
            </a:r>
          </a:p>
          <a:p>
            <a:pPr marL="298450" indent="-285750">
              <a:spcBef>
                <a:spcPts val="133"/>
              </a:spcBef>
              <a:buFont typeface="Arial" panose="020B0604020202020204" pitchFamily="34" charset="0"/>
              <a:buChar char="•"/>
              <a:defRPr/>
            </a:pPr>
            <a:r>
              <a:rPr lang="en-US" altLang="en-US" sz="1400" dirty="0">
                <a:cs typeface="Calibri" panose="020F0502020204030204" pitchFamily="34" charset="0"/>
              </a:rPr>
              <a:t>The total at-home care industry is projected to grow at a CAGR of 4.9%  between 2020 and 2026</a:t>
            </a:r>
            <a:r>
              <a:rPr lang="en-US" altLang="en-US" sz="1400" baseline="30000" dirty="0">
                <a:cs typeface="Calibri" panose="020F0502020204030204" pitchFamily="34" charset="0"/>
              </a:rPr>
              <a:t>(1)</a:t>
            </a:r>
          </a:p>
        </p:txBody>
      </p:sp>
      <p:sp>
        <p:nvSpPr>
          <p:cNvPr id="2" name="Slide Number Placeholder 1">
            <a:extLst>
              <a:ext uri="{FF2B5EF4-FFF2-40B4-BE49-F238E27FC236}">
                <a16:creationId xmlns:a16="http://schemas.microsoft.com/office/drawing/2014/main" id="{0FC8BBD8-4F34-48A2-854B-72AB8762E97D}"/>
              </a:ext>
            </a:extLst>
          </p:cNvPr>
          <p:cNvSpPr>
            <a:spLocks noGrp="1"/>
          </p:cNvSpPr>
          <p:nvPr>
            <p:ph type="sldNum" sz="quarter" idx="12"/>
          </p:nvPr>
        </p:nvSpPr>
        <p:spPr/>
        <p:txBody>
          <a:bodyPr/>
          <a:lstStyle/>
          <a:p>
            <a:fld id="{5C97E0DF-5EFD-444D-A553-2E3AE8BBA0B8}" type="slidenum">
              <a:rPr lang="en-CA" smtClean="0"/>
              <a:pPr/>
              <a:t>5</a:t>
            </a:fld>
            <a:endParaRPr lang="en-CA" dirty="0"/>
          </a:p>
        </p:txBody>
      </p:sp>
      <p:sp>
        <p:nvSpPr>
          <p:cNvPr id="3" name="Footer Placeholder 2">
            <a:extLst>
              <a:ext uri="{FF2B5EF4-FFF2-40B4-BE49-F238E27FC236}">
                <a16:creationId xmlns:a16="http://schemas.microsoft.com/office/drawing/2014/main" id="{0BB3A65E-3422-4414-8856-6144E731ED44}"/>
              </a:ext>
            </a:extLst>
          </p:cNvPr>
          <p:cNvSpPr>
            <a:spLocks noGrp="1"/>
          </p:cNvSpPr>
          <p:nvPr>
            <p:ph type="ftr" sz="quarter" idx="11"/>
          </p:nvPr>
        </p:nvSpPr>
        <p:spPr/>
        <p:txBody>
          <a:bodyPr/>
          <a:lstStyle/>
          <a:p>
            <a:pPr marL="228600" indent="-228600">
              <a:buAutoNum type="arabicParenBoth"/>
            </a:pPr>
            <a:r>
              <a:rPr lang="en-CA" dirty="0"/>
              <a:t>IBISWorld: Home Care Providers in in the US, October 2020</a:t>
            </a:r>
          </a:p>
          <a:p>
            <a:pPr marL="228600" indent="-228600">
              <a:buAutoNum type="arabicParenBoth"/>
            </a:pPr>
            <a:endParaRPr lang="en-CA" dirty="0"/>
          </a:p>
        </p:txBody>
      </p:sp>
      <p:pic>
        <p:nvPicPr>
          <p:cNvPr id="8" name="Picture 7">
            <a:extLst>
              <a:ext uri="{FF2B5EF4-FFF2-40B4-BE49-F238E27FC236}">
                <a16:creationId xmlns:a16="http://schemas.microsoft.com/office/drawing/2014/main" id="{6FE7904B-4527-4836-BDBA-8DB6B0E25FDE}"/>
              </a:ext>
            </a:extLst>
          </p:cNvPr>
          <p:cNvPicPr>
            <a:picLocks noChangeAspect="1"/>
          </p:cNvPicPr>
          <p:nvPr/>
        </p:nvPicPr>
        <p:blipFill>
          <a:blip r:embed="rId5"/>
          <a:stretch>
            <a:fillRect/>
          </a:stretch>
        </p:blipFill>
        <p:spPr>
          <a:xfrm>
            <a:off x="915497" y="3514628"/>
            <a:ext cx="4390644" cy="2602992"/>
          </a:xfrm>
          <a:prstGeom prst="rect">
            <a:avLst/>
          </a:prstGeom>
        </p:spPr>
      </p:pic>
      <p:pic>
        <p:nvPicPr>
          <p:cNvPr id="10" name="Picture 9">
            <a:extLst>
              <a:ext uri="{FF2B5EF4-FFF2-40B4-BE49-F238E27FC236}">
                <a16:creationId xmlns:a16="http://schemas.microsoft.com/office/drawing/2014/main" id="{8F846E0F-A24A-4506-8AC4-5842F53766CB}"/>
              </a:ext>
            </a:extLst>
          </p:cNvPr>
          <p:cNvPicPr>
            <a:picLocks noChangeAspect="1"/>
          </p:cNvPicPr>
          <p:nvPr/>
        </p:nvPicPr>
        <p:blipFill>
          <a:blip r:embed="rId6"/>
          <a:stretch>
            <a:fillRect/>
          </a:stretch>
        </p:blipFill>
        <p:spPr>
          <a:xfrm>
            <a:off x="5311003" y="3429000"/>
            <a:ext cx="5312664" cy="2590800"/>
          </a:xfrm>
          <a:prstGeom prst="rect">
            <a:avLst/>
          </a:prstGeom>
        </p:spPr>
      </p:pic>
    </p:spTree>
    <p:extLst>
      <p:ext uri="{BB962C8B-B14F-4D97-AF65-F5344CB8AC3E}">
        <p14:creationId xmlns:p14="http://schemas.microsoft.com/office/powerpoint/2010/main" val="177736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object 6">
            <a:extLst>
              <a:ext uri="{FF2B5EF4-FFF2-40B4-BE49-F238E27FC236}">
                <a16:creationId xmlns:a16="http://schemas.microsoft.com/office/drawing/2014/main" id="{C9F4953E-06F4-46E9-8BAC-481DB2006A0E}"/>
              </a:ext>
            </a:extLst>
          </p:cNvPr>
          <p:cNvSpPr txBox="1">
            <a:spLocks noChangeArrowheads="1"/>
          </p:cNvSpPr>
          <p:nvPr/>
        </p:nvSpPr>
        <p:spPr bwMode="auto">
          <a:xfrm>
            <a:off x="829169" y="1400621"/>
            <a:ext cx="5915660"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548640" indent="-274320">
              <a:spcBef>
                <a:spcPts val="400"/>
              </a:spcBef>
              <a:buFont typeface="Arial" panose="020B0604020202020204" pitchFamily="34" charset="0"/>
              <a:buChar char="•"/>
              <a:defRPr/>
            </a:pPr>
            <a:r>
              <a:rPr lang="en-US" altLang="en-US" dirty="0">
                <a:solidFill>
                  <a:srgbClr val="163B65"/>
                </a:solidFill>
                <a:cs typeface="Calibri" panose="020F0502020204030204" pitchFamily="34" charset="0"/>
              </a:rPr>
              <a:t>Increasingly aging population</a:t>
            </a:r>
          </a:p>
          <a:p>
            <a:pPr marL="914400" lvl="1" indent="-274320">
              <a:spcBef>
                <a:spcPts val="400"/>
              </a:spcBef>
              <a:buFont typeface="Arial" panose="020B0604020202020204" pitchFamily="34" charset="0"/>
              <a:buChar char="•"/>
              <a:defRPr/>
            </a:pPr>
            <a:r>
              <a:rPr lang="en-US" altLang="en-US" sz="1400" dirty="0">
                <a:cs typeface="Calibri" panose="020F0502020204030204" pitchFamily="34" charset="0"/>
              </a:rPr>
              <a:t>By 2030, over 1 in 5 Americans is expected to be over the age of 65.</a:t>
            </a:r>
            <a:br>
              <a:rPr lang="en-US" altLang="en-US" sz="1400" dirty="0">
                <a:cs typeface="Calibri" panose="020F0502020204030204" pitchFamily="34" charset="0"/>
              </a:rPr>
            </a:br>
            <a:endParaRPr lang="en-US" altLang="en-US" sz="1400" dirty="0">
              <a:cs typeface="Calibri" panose="020F0502020204030204" pitchFamily="34" charset="0"/>
            </a:endParaRPr>
          </a:p>
          <a:p>
            <a:pPr marL="548640" indent="-274320">
              <a:spcBef>
                <a:spcPts val="400"/>
              </a:spcBef>
              <a:buFont typeface="Arial" panose="020B0604020202020204" pitchFamily="34" charset="0"/>
              <a:buChar char="•"/>
              <a:defRPr/>
            </a:pPr>
            <a:r>
              <a:rPr lang="en-US" altLang="en-US" dirty="0">
                <a:solidFill>
                  <a:srgbClr val="163B65"/>
                </a:solidFill>
                <a:cs typeface="Calibri" panose="020F0502020204030204" pitchFamily="34" charset="0"/>
              </a:rPr>
              <a:t>Increasing prevalence of dementia amongst North Americans as seniors age to 75+</a:t>
            </a:r>
          </a:p>
          <a:p>
            <a:pPr marL="914400" lvl="1" indent="-274320">
              <a:spcBef>
                <a:spcPts val="400"/>
              </a:spcBef>
              <a:buFont typeface="Arial" panose="020B0604020202020204" pitchFamily="34" charset="0"/>
              <a:buChar char="•"/>
              <a:defRPr/>
            </a:pPr>
            <a:r>
              <a:rPr lang="en-US" altLang="en-US" sz="1400" dirty="0">
                <a:cs typeface="Calibri" panose="020F0502020204030204" pitchFamily="34" charset="0"/>
              </a:rPr>
              <a:t>Dementia patients currently account for ~70% of Nova Leap’s revenue.</a:t>
            </a:r>
            <a:br>
              <a:rPr lang="en-US" altLang="en-US" sz="1400" dirty="0">
                <a:cs typeface="Calibri" panose="020F0502020204030204" pitchFamily="34" charset="0"/>
              </a:rPr>
            </a:br>
            <a:endParaRPr lang="en-US" altLang="en-US" sz="1400" dirty="0">
              <a:cs typeface="Calibri" panose="020F0502020204030204" pitchFamily="34" charset="0"/>
            </a:endParaRPr>
          </a:p>
          <a:p>
            <a:pPr marL="548640" indent="-274320">
              <a:spcBef>
                <a:spcPts val="400"/>
              </a:spcBef>
              <a:buFont typeface="Arial" panose="020B0604020202020204" pitchFamily="34" charset="0"/>
              <a:buChar char="•"/>
              <a:defRPr/>
            </a:pPr>
            <a:r>
              <a:rPr lang="en-US" altLang="en-US" dirty="0">
                <a:solidFill>
                  <a:srgbClr val="163B65"/>
                </a:solidFill>
                <a:cs typeface="Calibri" panose="020F0502020204030204" pitchFamily="34" charset="0"/>
              </a:rPr>
              <a:t>Expected reduction in caregiver alternatives</a:t>
            </a:r>
          </a:p>
          <a:p>
            <a:pPr marL="914400" lvl="1" indent="-274320">
              <a:spcBef>
                <a:spcPts val="400"/>
              </a:spcBef>
              <a:buFont typeface="Arial" panose="020B0604020202020204" pitchFamily="34" charset="0"/>
              <a:buChar char="•"/>
              <a:defRPr/>
            </a:pPr>
            <a:r>
              <a:rPr lang="en-US" altLang="en-US" sz="1400" dirty="0">
                <a:cs typeface="Calibri" panose="020F0502020204030204" pitchFamily="34" charset="0"/>
              </a:rPr>
              <a:t>Currently, most competition stems from family members opting to treat their seniors themselves, rather than seeking assistance.</a:t>
            </a:r>
            <a:br>
              <a:rPr lang="en-US" altLang="en-US" sz="1400" dirty="0">
                <a:cs typeface="Calibri" panose="020F0502020204030204" pitchFamily="34" charset="0"/>
              </a:rPr>
            </a:br>
            <a:endParaRPr lang="en-US" altLang="en-US" sz="1400" dirty="0">
              <a:cs typeface="Calibri" panose="020F0502020204030204" pitchFamily="34" charset="0"/>
            </a:endParaRPr>
          </a:p>
          <a:p>
            <a:pPr marL="914400" lvl="1" indent="-274320">
              <a:spcBef>
                <a:spcPts val="400"/>
              </a:spcBef>
              <a:buFont typeface="Arial" panose="020B0604020202020204" pitchFamily="34" charset="0"/>
              <a:buChar char="•"/>
              <a:defRPr/>
            </a:pPr>
            <a:r>
              <a:rPr lang="en-US" altLang="en-US" sz="1400" dirty="0">
                <a:cs typeface="Calibri" panose="020F0502020204030204" pitchFamily="34" charset="0"/>
              </a:rPr>
              <a:t>The PHI (U.S. home care advocacy group) estimates that insourced home care is likely to be less frequent due to socioeconomic factors including:</a:t>
            </a:r>
          </a:p>
          <a:p>
            <a:pPr marL="1314450" lvl="2" indent="-274320">
              <a:spcBef>
                <a:spcPts val="400"/>
              </a:spcBef>
              <a:buFont typeface="Arial" panose="020B0604020202020204" pitchFamily="34" charset="0"/>
              <a:buChar char="•"/>
              <a:defRPr/>
            </a:pPr>
            <a:r>
              <a:rPr lang="en-US" altLang="en-US" sz="1400" dirty="0">
                <a:cs typeface="Calibri" panose="020F0502020204030204" pitchFamily="34" charset="0"/>
              </a:rPr>
              <a:t>increased female participation in the workforce;</a:t>
            </a:r>
          </a:p>
          <a:p>
            <a:pPr marL="1314450" lvl="2" indent="-274320">
              <a:spcBef>
                <a:spcPts val="400"/>
              </a:spcBef>
              <a:buFont typeface="Arial" panose="020B0604020202020204" pitchFamily="34" charset="0"/>
              <a:buChar char="•"/>
              <a:defRPr/>
            </a:pPr>
            <a:r>
              <a:rPr lang="en-US" altLang="en-US" sz="1400" dirty="0">
                <a:cs typeface="Calibri" panose="020F0502020204030204" pitchFamily="34" charset="0"/>
              </a:rPr>
              <a:t>unwillingness to make necessary sacrifices; and</a:t>
            </a:r>
          </a:p>
          <a:p>
            <a:pPr marL="1314450" lvl="2" indent="-274320">
              <a:spcBef>
                <a:spcPts val="400"/>
              </a:spcBef>
              <a:buFont typeface="Arial" panose="020B0604020202020204" pitchFamily="34" charset="0"/>
              <a:buChar char="•"/>
              <a:defRPr/>
            </a:pPr>
            <a:r>
              <a:rPr lang="en-US" altLang="en-US" sz="1400" dirty="0">
                <a:cs typeface="Calibri" panose="020F0502020204030204" pitchFamily="34" charset="0"/>
              </a:rPr>
              <a:t>inability of spouses to provide care as they age as well.</a:t>
            </a:r>
          </a:p>
        </p:txBody>
      </p:sp>
      <p:sp>
        <p:nvSpPr>
          <p:cNvPr id="15" name="Title 2">
            <a:extLst>
              <a:ext uri="{FF2B5EF4-FFF2-40B4-BE49-F238E27FC236}">
                <a16:creationId xmlns:a16="http://schemas.microsoft.com/office/drawing/2014/main" id="{DC0AA24B-BF96-495B-8D95-1812D517C502}"/>
              </a:ext>
            </a:extLst>
          </p:cNvPr>
          <p:cNvSpPr txBox="1">
            <a:spLocks/>
          </p:cNvSpPr>
          <p:nvPr/>
        </p:nvSpPr>
        <p:spPr bwMode="auto">
          <a:xfrm>
            <a:off x="1676400" y="529378"/>
            <a:ext cx="8839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lvl="1">
              <a:defRPr/>
            </a:pPr>
            <a:r>
              <a:rPr lang="en-CA" sz="2700" b="1" kern="0" spc="-20" dirty="0">
                <a:solidFill>
                  <a:srgbClr val="093966"/>
                </a:solidFill>
                <a:latin typeface="Times" panose="02020603050405020304" pitchFamily="18" charset="0"/>
                <a:cs typeface="Times" panose="02020603050405020304" pitchFamily="18" charset="0"/>
              </a:rPr>
              <a:t>Industry Growth Drivers</a:t>
            </a:r>
            <a:endParaRPr lang="en-CA" sz="2700" b="1" kern="0" dirty="0">
              <a:solidFill>
                <a:srgbClr val="093966"/>
              </a:solidFill>
              <a:latin typeface="Times" panose="02020603050405020304" pitchFamily="18" charset="0"/>
              <a:cs typeface="Times" panose="02020603050405020304" pitchFamily="18" charset="0"/>
            </a:endParaRPr>
          </a:p>
        </p:txBody>
      </p:sp>
      <p:pic>
        <p:nvPicPr>
          <p:cNvPr id="16" name="Picture 15">
            <a:extLst>
              <a:ext uri="{FF2B5EF4-FFF2-40B4-BE49-F238E27FC236}">
                <a16:creationId xmlns:a16="http://schemas.microsoft.com/office/drawing/2014/main" id="{EFBF465A-8E11-470F-896E-7876971AF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7" name="Picture 16" descr="A close up of a sign&#10;&#10;Description automatically generated">
            <a:extLst>
              <a:ext uri="{FF2B5EF4-FFF2-40B4-BE49-F238E27FC236}">
                <a16:creationId xmlns:a16="http://schemas.microsoft.com/office/drawing/2014/main" id="{A4A229CC-E870-4447-8F59-90234DF97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2" name="object 3">
            <a:extLst>
              <a:ext uri="{FF2B5EF4-FFF2-40B4-BE49-F238E27FC236}">
                <a16:creationId xmlns:a16="http://schemas.microsoft.com/office/drawing/2014/main" id="{A40D6CB0-BA52-4FFE-BE7A-52831600F0B6}"/>
              </a:ext>
            </a:extLst>
          </p:cNvPr>
          <p:cNvSpPr>
            <a:spLocks noChangeArrowheads="1"/>
          </p:cNvSpPr>
          <p:nvPr/>
        </p:nvSpPr>
        <p:spPr bwMode="auto">
          <a:xfrm>
            <a:off x="10703985" y="213784"/>
            <a:ext cx="1153583" cy="86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19" name="Rectangle 18">
            <a:extLst>
              <a:ext uri="{FF2B5EF4-FFF2-40B4-BE49-F238E27FC236}">
                <a16:creationId xmlns:a16="http://schemas.microsoft.com/office/drawing/2014/main" id="{36243485-EEB0-4604-9A6A-F441A356A8F8}"/>
              </a:ext>
            </a:extLst>
          </p:cNvPr>
          <p:cNvSpPr/>
          <p:nvPr/>
        </p:nvSpPr>
        <p:spPr bwMode="auto">
          <a:xfrm>
            <a:off x="9791625" y="1550304"/>
            <a:ext cx="144000" cy="144000"/>
          </a:xfrm>
          <a:prstGeom prst="rect">
            <a:avLst/>
          </a:prstGeom>
          <a:solidFill>
            <a:srgbClr val="EC6707"/>
          </a:solidFill>
          <a:ln w="635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spcBef>
                <a:spcPct val="50000"/>
              </a:spcBef>
            </a:pPr>
            <a:r>
              <a:rPr lang="en-US" sz="800" dirty="0">
                <a:latin typeface="Arial" pitchFamily="34" charset="0"/>
              </a:rPr>
              <a:t>     Ages 85+</a:t>
            </a:r>
          </a:p>
        </p:txBody>
      </p:sp>
      <p:sp>
        <p:nvSpPr>
          <p:cNvPr id="20" name="Rectangle 19">
            <a:extLst>
              <a:ext uri="{FF2B5EF4-FFF2-40B4-BE49-F238E27FC236}">
                <a16:creationId xmlns:a16="http://schemas.microsoft.com/office/drawing/2014/main" id="{F32C8B27-9347-4474-BAC8-66A65FDAB371}"/>
              </a:ext>
            </a:extLst>
          </p:cNvPr>
          <p:cNvSpPr/>
          <p:nvPr/>
        </p:nvSpPr>
        <p:spPr bwMode="auto">
          <a:xfrm>
            <a:off x="8924350" y="1550304"/>
            <a:ext cx="144000" cy="144000"/>
          </a:xfrm>
          <a:prstGeom prst="rect">
            <a:avLst/>
          </a:prstGeom>
          <a:solidFill>
            <a:srgbClr val="006FB9"/>
          </a:solidFill>
          <a:ln w="635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rPr>
              <a:t>     Ages 75 - 84</a:t>
            </a:r>
          </a:p>
        </p:txBody>
      </p:sp>
      <p:sp>
        <p:nvSpPr>
          <p:cNvPr id="21" name="Rectangle 20">
            <a:extLst>
              <a:ext uri="{FF2B5EF4-FFF2-40B4-BE49-F238E27FC236}">
                <a16:creationId xmlns:a16="http://schemas.microsoft.com/office/drawing/2014/main" id="{9724CBF5-019B-4D6F-A455-97BA6600DE9C}"/>
              </a:ext>
            </a:extLst>
          </p:cNvPr>
          <p:cNvSpPr/>
          <p:nvPr/>
        </p:nvSpPr>
        <p:spPr bwMode="auto">
          <a:xfrm>
            <a:off x="8057075" y="1550304"/>
            <a:ext cx="144000" cy="144000"/>
          </a:xfrm>
          <a:prstGeom prst="rect">
            <a:avLst/>
          </a:prstGeom>
          <a:solidFill>
            <a:srgbClr val="093966"/>
          </a:solidFill>
          <a:ln w="635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spcBef>
                <a:spcPct val="50000"/>
              </a:spcBef>
            </a:pPr>
            <a:r>
              <a:rPr lang="en-US" sz="800" dirty="0">
                <a:latin typeface="Arial" pitchFamily="34" charset="0"/>
              </a:rPr>
              <a:t>     Ages 65 - 74    </a:t>
            </a:r>
          </a:p>
        </p:txBody>
      </p:sp>
      <p:sp>
        <p:nvSpPr>
          <p:cNvPr id="3" name="Slide Number Placeholder 2">
            <a:extLst>
              <a:ext uri="{FF2B5EF4-FFF2-40B4-BE49-F238E27FC236}">
                <a16:creationId xmlns:a16="http://schemas.microsoft.com/office/drawing/2014/main" id="{F508EFCC-E2BE-4620-9F55-945F130FA434}"/>
              </a:ext>
            </a:extLst>
          </p:cNvPr>
          <p:cNvSpPr>
            <a:spLocks noGrp="1"/>
          </p:cNvSpPr>
          <p:nvPr>
            <p:ph type="sldNum" sz="quarter" idx="12"/>
          </p:nvPr>
        </p:nvSpPr>
        <p:spPr/>
        <p:txBody>
          <a:bodyPr/>
          <a:lstStyle/>
          <a:p>
            <a:fld id="{5C97E0DF-5EFD-444D-A553-2E3AE8BBA0B8}" type="slidenum">
              <a:rPr lang="en-CA" smtClean="0"/>
              <a:pPr/>
              <a:t>6</a:t>
            </a:fld>
            <a:endParaRPr lang="en-CA" dirty="0"/>
          </a:p>
        </p:txBody>
      </p:sp>
      <p:sp>
        <p:nvSpPr>
          <p:cNvPr id="4" name="Footer Placeholder 3">
            <a:extLst>
              <a:ext uri="{FF2B5EF4-FFF2-40B4-BE49-F238E27FC236}">
                <a16:creationId xmlns:a16="http://schemas.microsoft.com/office/drawing/2014/main" id="{A2799047-4577-4D78-AC89-DE36603074B3}"/>
              </a:ext>
            </a:extLst>
          </p:cNvPr>
          <p:cNvSpPr>
            <a:spLocks noGrp="1"/>
          </p:cNvSpPr>
          <p:nvPr>
            <p:ph type="ftr" sz="quarter" idx="11"/>
          </p:nvPr>
        </p:nvSpPr>
        <p:spPr/>
        <p:txBody>
          <a:bodyPr/>
          <a:lstStyle/>
          <a:p>
            <a:pPr marL="228600" indent="-228600">
              <a:buAutoNum type="arabicParenBoth"/>
            </a:pPr>
            <a:r>
              <a:rPr lang="en-US" dirty="0"/>
              <a:t>Alzheimer disease in the United States (2010–2050) estimated using the 2010 census </a:t>
            </a:r>
          </a:p>
          <a:p>
            <a:pPr marL="228600" indent="-228600">
              <a:buAutoNum type="arabicParenBoth"/>
            </a:pPr>
            <a:r>
              <a:rPr lang="en-US" dirty="0"/>
              <a:t>Demographic Turning Points for the United States: Population Projections for 2020 to 2060( issued March 2018, revised February 2020)</a:t>
            </a:r>
            <a:endParaRPr lang="en-CA" dirty="0"/>
          </a:p>
        </p:txBody>
      </p:sp>
      <p:sp>
        <p:nvSpPr>
          <p:cNvPr id="23" name="object 6">
            <a:extLst>
              <a:ext uri="{FF2B5EF4-FFF2-40B4-BE49-F238E27FC236}">
                <a16:creationId xmlns:a16="http://schemas.microsoft.com/office/drawing/2014/main" id="{EE3B5C26-39FC-45A6-AF0E-13255016B754}"/>
              </a:ext>
            </a:extLst>
          </p:cNvPr>
          <p:cNvSpPr txBox="1">
            <a:spLocks noChangeArrowheads="1"/>
          </p:cNvSpPr>
          <p:nvPr/>
        </p:nvSpPr>
        <p:spPr bwMode="auto">
          <a:xfrm>
            <a:off x="6947534" y="1170557"/>
            <a:ext cx="4389120" cy="2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433"/>
              </a:spcBef>
              <a:defRPr/>
            </a:pPr>
            <a:r>
              <a:rPr lang="en-US" altLang="en-US" sz="1467" b="1" u="sng" dirty="0">
                <a:cs typeface="Calibri" panose="020F0502020204030204" pitchFamily="34" charset="0"/>
              </a:rPr>
              <a:t>U.S. Population with Alzheimer’s</a:t>
            </a:r>
            <a:r>
              <a:rPr lang="en-US" altLang="en-US" sz="1467" b="1" u="sng" baseline="30000" dirty="0">
                <a:cs typeface="Calibri" panose="020F0502020204030204" pitchFamily="34" charset="0"/>
              </a:rPr>
              <a:t>(1)</a:t>
            </a:r>
            <a:endParaRPr lang="en-US" altLang="en-US" sz="1467" baseline="30000" dirty="0">
              <a:cs typeface="Calibri" panose="020F0502020204030204" pitchFamily="34" charset="0"/>
            </a:endParaRPr>
          </a:p>
        </p:txBody>
      </p:sp>
      <p:sp>
        <p:nvSpPr>
          <p:cNvPr id="24" name="object 6">
            <a:extLst>
              <a:ext uri="{FF2B5EF4-FFF2-40B4-BE49-F238E27FC236}">
                <a16:creationId xmlns:a16="http://schemas.microsoft.com/office/drawing/2014/main" id="{CA26020A-A02B-4D7B-BBE6-180B1C6CB780}"/>
              </a:ext>
            </a:extLst>
          </p:cNvPr>
          <p:cNvSpPr txBox="1">
            <a:spLocks noChangeArrowheads="1"/>
          </p:cNvSpPr>
          <p:nvPr/>
        </p:nvSpPr>
        <p:spPr bwMode="auto">
          <a:xfrm>
            <a:off x="6947534" y="3682187"/>
            <a:ext cx="4389120" cy="2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433"/>
              </a:spcBef>
              <a:defRPr/>
            </a:pPr>
            <a:r>
              <a:rPr lang="en-US" altLang="en-US" sz="1467" b="1" u="sng" dirty="0">
                <a:cs typeface="Calibri" panose="020F0502020204030204" pitchFamily="34" charset="0"/>
              </a:rPr>
              <a:t>U.S. Population Greater than 65</a:t>
            </a:r>
            <a:r>
              <a:rPr lang="en-US" altLang="en-US" sz="1467" b="1" u="sng" baseline="30000" dirty="0">
                <a:cs typeface="Calibri" panose="020F0502020204030204" pitchFamily="34" charset="0"/>
              </a:rPr>
              <a:t>(2)</a:t>
            </a:r>
            <a:endParaRPr lang="en-US" altLang="en-US" sz="1467" baseline="30000" dirty="0">
              <a:cs typeface="Calibri" panose="020F0502020204030204" pitchFamily="34" charset="0"/>
            </a:endParaRPr>
          </a:p>
        </p:txBody>
      </p:sp>
      <p:sp>
        <p:nvSpPr>
          <p:cNvPr id="25" name="Minus Sign 24">
            <a:extLst>
              <a:ext uri="{FF2B5EF4-FFF2-40B4-BE49-F238E27FC236}">
                <a16:creationId xmlns:a16="http://schemas.microsoft.com/office/drawing/2014/main" id="{DCF5BEDB-0F64-4CEC-92E2-308D10031794}"/>
              </a:ext>
            </a:extLst>
          </p:cNvPr>
          <p:cNvSpPr/>
          <p:nvPr/>
        </p:nvSpPr>
        <p:spPr bwMode="auto">
          <a:xfrm>
            <a:off x="9381468" y="4024833"/>
            <a:ext cx="144000" cy="144000"/>
          </a:xfrm>
          <a:prstGeom prst="mathMinus">
            <a:avLst/>
          </a:prstGeom>
          <a:solidFill>
            <a:srgbClr val="EC6707"/>
          </a:solidFill>
          <a:ln w="635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spcBef>
                <a:spcPct val="50000"/>
              </a:spcBef>
            </a:pPr>
            <a:r>
              <a:rPr lang="en-US" sz="800" dirty="0">
                <a:latin typeface="Arial" pitchFamily="34" charset="0"/>
              </a:rPr>
              <a:t>     % of total population</a:t>
            </a:r>
          </a:p>
        </p:txBody>
      </p:sp>
      <p:sp>
        <p:nvSpPr>
          <p:cNvPr id="27" name="Rectangle 26">
            <a:extLst>
              <a:ext uri="{FF2B5EF4-FFF2-40B4-BE49-F238E27FC236}">
                <a16:creationId xmlns:a16="http://schemas.microsoft.com/office/drawing/2014/main" id="{CADB7242-F9FA-4215-8AB8-8A4E7DC601E0}"/>
              </a:ext>
            </a:extLst>
          </p:cNvPr>
          <p:cNvSpPr/>
          <p:nvPr/>
        </p:nvSpPr>
        <p:spPr bwMode="auto">
          <a:xfrm>
            <a:off x="8066018" y="4024833"/>
            <a:ext cx="144000" cy="144000"/>
          </a:xfrm>
          <a:prstGeom prst="rect">
            <a:avLst/>
          </a:prstGeom>
          <a:solidFill>
            <a:srgbClr val="093966"/>
          </a:solidFill>
          <a:ln w="635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spcBef>
                <a:spcPct val="50000"/>
              </a:spcBef>
            </a:pPr>
            <a:r>
              <a:rPr lang="en-US" sz="800" dirty="0">
                <a:latin typeface="Arial" pitchFamily="34" charset="0"/>
              </a:rPr>
              <a:t>     Population &gt;65 (MM)   </a:t>
            </a:r>
          </a:p>
        </p:txBody>
      </p:sp>
      <p:sp>
        <p:nvSpPr>
          <p:cNvPr id="2" name="Oval 1">
            <a:extLst>
              <a:ext uri="{FF2B5EF4-FFF2-40B4-BE49-F238E27FC236}">
                <a16:creationId xmlns:a16="http://schemas.microsoft.com/office/drawing/2014/main" id="{C057DE1B-4EE2-41EE-BCD8-4B0890729D6D}"/>
              </a:ext>
            </a:extLst>
          </p:cNvPr>
          <p:cNvSpPr/>
          <p:nvPr/>
        </p:nvSpPr>
        <p:spPr>
          <a:xfrm>
            <a:off x="985261" y="1485991"/>
            <a:ext cx="332947" cy="274320"/>
          </a:xfrm>
          <a:prstGeom prst="ellipse">
            <a:avLst/>
          </a:prstGeom>
          <a:solidFill>
            <a:srgbClr val="163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26" name="Oval 25">
            <a:extLst>
              <a:ext uri="{FF2B5EF4-FFF2-40B4-BE49-F238E27FC236}">
                <a16:creationId xmlns:a16="http://schemas.microsoft.com/office/drawing/2014/main" id="{A27936F9-0341-4206-A574-55D83D863F4D}"/>
              </a:ext>
            </a:extLst>
          </p:cNvPr>
          <p:cNvSpPr/>
          <p:nvPr/>
        </p:nvSpPr>
        <p:spPr>
          <a:xfrm>
            <a:off x="985261" y="2308965"/>
            <a:ext cx="332947" cy="274320"/>
          </a:xfrm>
          <a:prstGeom prst="ellipse">
            <a:avLst/>
          </a:prstGeom>
          <a:solidFill>
            <a:srgbClr val="163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28" name="Oval 27">
            <a:extLst>
              <a:ext uri="{FF2B5EF4-FFF2-40B4-BE49-F238E27FC236}">
                <a16:creationId xmlns:a16="http://schemas.microsoft.com/office/drawing/2014/main" id="{8F6982C7-46FD-435F-A5CE-DA95F4AC1A69}"/>
              </a:ext>
            </a:extLst>
          </p:cNvPr>
          <p:cNvSpPr/>
          <p:nvPr/>
        </p:nvSpPr>
        <p:spPr>
          <a:xfrm>
            <a:off x="985261" y="3573057"/>
            <a:ext cx="332947" cy="274320"/>
          </a:xfrm>
          <a:prstGeom prst="ellipse">
            <a:avLst/>
          </a:prstGeom>
          <a:solidFill>
            <a:srgbClr val="163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pic>
        <p:nvPicPr>
          <p:cNvPr id="6" name="Picture 5">
            <a:extLst>
              <a:ext uri="{FF2B5EF4-FFF2-40B4-BE49-F238E27FC236}">
                <a16:creationId xmlns:a16="http://schemas.microsoft.com/office/drawing/2014/main" id="{1AB2970E-DB53-4D32-845B-45BDC4F0699E}"/>
              </a:ext>
            </a:extLst>
          </p:cNvPr>
          <p:cNvPicPr>
            <a:picLocks noChangeAspect="1"/>
          </p:cNvPicPr>
          <p:nvPr/>
        </p:nvPicPr>
        <p:blipFill>
          <a:blip r:embed="rId5"/>
          <a:stretch>
            <a:fillRect/>
          </a:stretch>
        </p:blipFill>
        <p:spPr>
          <a:xfrm>
            <a:off x="6946010" y="4355121"/>
            <a:ext cx="4390644" cy="1830324"/>
          </a:xfrm>
          <a:prstGeom prst="rect">
            <a:avLst/>
          </a:prstGeom>
        </p:spPr>
      </p:pic>
      <p:pic>
        <p:nvPicPr>
          <p:cNvPr id="10" name="Picture 9">
            <a:extLst>
              <a:ext uri="{FF2B5EF4-FFF2-40B4-BE49-F238E27FC236}">
                <a16:creationId xmlns:a16="http://schemas.microsoft.com/office/drawing/2014/main" id="{C1B2F058-0864-4DDA-B284-AA00AEFB34D0}"/>
              </a:ext>
            </a:extLst>
          </p:cNvPr>
          <p:cNvPicPr>
            <a:picLocks noChangeAspect="1"/>
          </p:cNvPicPr>
          <p:nvPr/>
        </p:nvPicPr>
        <p:blipFill>
          <a:blip r:embed="rId6"/>
          <a:stretch>
            <a:fillRect/>
          </a:stretch>
        </p:blipFill>
        <p:spPr>
          <a:xfrm>
            <a:off x="6947534" y="1717656"/>
            <a:ext cx="4390644" cy="1830324"/>
          </a:xfrm>
          <a:prstGeom prst="rect">
            <a:avLst/>
          </a:prstGeom>
        </p:spPr>
      </p:pic>
    </p:spTree>
    <p:extLst>
      <p:ext uri="{BB962C8B-B14F-4D97-AF65-F5344CB8AC3E}">
        <p14:creationId xmlns:p14="http://schemas.microsoft.com/office/powerpoint/2010/main" val="36782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2DB430-451C-4154-A3CA-2F2B2834EE50}"/>
              </a:ext>
            </a:extLst>
          </p:cNvPr>
          <p:cNvGrpSpPr/>
          <p:nvPr/>
        </p:nvGrpSpPr>
        <p:grpSpPr>
          <a:xfrm>
            <a:off x="634546" y="1919380"/>
            <a:ext cx="5414011" cy="3686796"/>
            <a:chOff x="1474114" y="1276139"/>
            <a:chExt cx="9331565" cy="5249006"/>
          </a:xfrm>
        </p:grpSpPr>
        <p:pic>
          <p:nvPicPr>
            <p:cNvPr id="19" name="Picture 18" descr="A picture containing text, map&#10;&#10;Description automatically generated">
              <a:extLst>
                <a:ext uri="{FF2B5EF4-FFF2-40B4-BE49-F238E27FC236}">
                  <a16:creationId xmlns:a16="http://schemas.microsoft.com/office/drawing/2014/main" id="{010F4DEE-3865-42B3-9B67-7A5F5F8B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114" y="1276139"/>
              <a:ext cx="9331565" cy="5249006"/>
            </a:xfrm>
            <a:prstGeom prst="rect">
              <a:avLst/>
            </a:prstGeom>
            <a:ln w="38100">
              <a:solidFill>
                <a:schemeClr val="tx1"/>
              </a:solidFill>
            </a:ln>
          </p:spPr>
        </p:pic>
        <p:sp>
          <p:nvSpPr>
            <p:cNvPr id="25604" name="object 6">
              <a:extLst>
                <a:ext uri="{FF2B5EF4-FFF2-40B4-BE49-F238E27FC236}">
                  <a16:creationId xmlns:a16="http://schemas.microsoft.com/office/drawing/2014/main" id="{AE4D3211-C297-4A68-918E-0B128E704EB5}"/>
                </a:ext>
              </a:extLst>
            </p:cNvPr>
            <p:cNvSpPr>
              <a:spLocks/>
            </p:cNvSpPr>
            <p:nvPr/>
          </p:nvSpPr>
          <p:spPr bwMode="auto">
            <a:xfrm rot="1932712">
              <a:off x="10101785" y="1327672"/>
              <a:ext cx="449745" cy="1135483"/>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2400" dirty="0"/>
            </a:p>
          </p:txBody>
        </p:sp>
        <p:sp>
          <p:nvSpPr>
            <p:cNvPr id="15" name="object 6">
              <a:extLst>
                <a:ext uri="{FF2B5EF4-FFF2-40B4-BE49-F238E27FC236}">
                  <a16:creationId xmlns:a16="http://schemas.microsoft.com/office/drawing/2014/main" id="{5CA2C89D-4307-424E-A158-137A60614201}"/>
                </a:ext>
              </a:extLst>
            </p:cNvPr>
            <p:cNvSpPr>
              <a:spLocks/>
            </p:cNvSpPr>
            <p:nvPr/>
          </p:nvSpPr>
          <p:spPr bwMode="auto">
            <a:xfrm rot="151290">
              <a:off x="5411456" y="4770278"/>
              <a:ext cx="240659" cy="376237"/>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2400" dirty="0"/>
            </a:p>
          </p:txBody>
        </p:sp>
        <p:sp>
          <p:nvSpPr>
            <p:cNvPr id="21" name="object 6">
              <a:extLst>
                <a:ext uri="{FF2B5EF4-FFF2-40B4-BE49-F238E27FC236}">
                  <a16:creationId xmlns:a16="http://schemas.microsoft.com/office/drawing/2014/main" id="{6CB9732F-44D3-4F17-A7F1-3990BBFC247D}"/>
                </a:ext>
              </a:extLst>
            </p:cNvPr>
            <p:cNvSpPr>
              <a:spLocks/>
            </p:cNvSpPr>
            <p:nvPr/>
          </p:nvSpPr>
          <p:spPr bwMode="auto">
            <a:xfrm rot="19831502">
              <a:off x="8989656" y="2290558"/>
              <a:ext cx="669086" cy="898780"/>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2400" dirty="0"/>
            </a:p>
          </p:txBody>
        </p:sp>
        <p:pic>
          <p:nvPicPr>
            <p:cNvPr id="17" name="Picture 16" descr="A picture containing ball&#10;&#10;Description automatically generated">
              <a:extLst>
                <a:ext uri="{FF2B5EF4-FFF2-40B4-BE49-F238E27FC236}">
                  <a16:creationId xmlns:a16="http://schemas.microsoft.com/office/drawing/2014/main" id="{AED13CBE-FA16-43F1-9561-20229A465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834" y="3747789"/>
              <a:ext cx="97318" cy="112008"/>
            </a:xfrm>
            <a:prstGeom prst="rect">
              <a:avLst/>
            </a:prstGeom>
            <a:ln w="38100">
              <a:noFill/>
            </a:ln>
          </p:spPr>
        </p:pic>
        <p:sp>
          <p:nvSpPr>
            <p:cNvPr id="18" name="object 6">
              <a:extLst>
                <a:ext uri="{FF2B5EF4-FFF2-40B4-BE49-F238E27FC236}">
                  <a16:creationId xmlns:a16="http://schemas.microsoft.com/office/drawing/2014/main" id="{706E28FF-30BF-434F-977A-39129A4A2283}"/>
                </a:ext>
              </a:extLst>
            </p:cNvPr>
            <p:cNvSpPr>
              <a:spLocks/>
            </p:cNvSpPr>
            <p:nvPr/>
          </p:nvSpPr>
          <p:spPr bwMode="auto">
            <a:xfrm rot="1314023">
              <a:off x="7434511" y="3686476"/>
              <a:ext cx="398695" cy="506121"/>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dirty="0"/>
            </a:p>
          </p:txBody>
        </p:sp>
        <p:sp>
          <p:nvSpPr>
            <p:cNvPr id="4" name="object 6">
              <a:extLst>
                <a:ext uri="{FF2B5EF4-FFF2-40B4-BE49-F238E27FC236}">
                  <a16:creationId xmlns:a16="http://schemas.microsoft.com/office/drawing/2014/main" id="{79D1C15E-6304-46F1-8A06-B8E4A6E5F50B}"/>
                </a:ext>
              </a:extLst>
            </p:cNvPr>
            <p:cNvSpPr>
              <a:spLocks/>
            </p:cNvSpPr>
            <p:nvPr/>
          </p:nvSpPr>
          <p:spPr bwMode="auto">
            <a:xfrm rot="422817">
              <a:off x="6012403" y="4661092"/>
              <a:ext cx="254985" cy="275772"/>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dirty="0"/>
            </a:p>
          </p:txBody>
        </p:sp>
        <p:pic>
          <p:nvPicPr>
            <p:cNvPr id="16" name="Picture 15" descr="A picture containing ball&#10;&#10;Description automatically generated">
              <a:extLst>
                <a:ext uri="{FF2B5EF4-FFF2-40B4-BE49-F238E27FC236}">
                  <a16:creationId xmlns:a16="http://schemas.microsoft.com/office/drawing/2014/main" id="{3CEBA324-E56E-43B2-AC04-399B5721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313" y="3871731"/>
              <a:ext cx="97318" cy="112008"/>
            </a:xfrm>
            <a:prstGeom prst="rect">
              <a:avLst/>
            </a:prstGeom>
            <a:ln w="38100">
              <a:noFill/>
            </a:ln>
          </p:spPr>
        </p:pic>
      </p:grpSp>
      <p:sp>
        <p:nvSpPr>
          <p:cNvPr id="11" name="Title 2">
            <a:extLst>
              <a:ext uri="{FF2B5EF4-FFF2-40B4-BE49-F238E27FC236}">
                <a16:creationId xmlns:a16="http://schemas.microsoft.com/office/drawing/2014/main" id="{76543ADE-EF20-4BBB-B13C-A4E6988C636B}"/>
              </a:ext>
            </a:extLst>
          </p:cNvPr>
          <p:cNvSpPr txBox="1">
            <a:spLocks/>
          </p:cNvSpPr>
          <p:nvPr/>
        </p:nvSpPr>
        <p:spPr bwMode="auto">
          <a:xfrm>
            <a:off x="1828800" y="391705"/>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3000" kern="0" spc="-20" dirty="0">
                <a:solidFill>
                  <a:srgbClr val="17375E"/>
                </a:solidFill>
                <a:latin typeface="Times" panose="02020603050405020304" pitchFamily="18" charset="0"/>
                <a:cs typeface="Times" panose="02020603050405020304" pitchFamily="18" charset="0"/>
              </a:rPr>
              <a:t>Nova Leap’s Office Map – Enormous Potential </a:t>
            </a:r>
          </a:p>
          <a:p>
            <a:pPr>
              <a:defRPr/>
            </a:pPr>
            <a:r>
              <a:rPr lang="en-CA" sz="3000" kern="0" spc="-20" dirty="0">
                <a:solidFill>
                  <a:srgbClr val="17375E"/>
                </a:solidFill>
                <a:latin typeface="Times" panose="02020603050405020304" pitchFamily="18" charset="0"/>
                <a:cs typeface="Times" panose="02020603050405020304" pitchFamily="18" charset="0"/>
              </a:rPr>
              <a:t>from Where We Are….to Where We Plan to Grow</a:t>
            </a:r>
            <a:endParaRPr lang="en-CA" sz="3000" kern="0" dirty="0">
              <a:solidFill>
                <a:srgbClr val="17375E"/>
              </a:solidFill>
              <a:latin typeface="Times" panose="02020603050405020304" pitchFamily="18" charset="0"/>
              <a:cs typeface="Times" panose="02020603050405020304" pitchFamily="18" charset="0"/>
            </a:endParaRPr>
          </a:p>
        </p:txBody>
      </p:sp>
      <p:pic>
        <p:nvPicPr>
          <p:cNvPr id="14" name="Picture 13">
            <a:extLst>
              <a:ext uri="{FF2B5EF4-FFF2-40B4-BE49-F238E27FC236}">
                <a16:creationId xmlns:a16="http://schemas.microsoft.com/office/drawing/2014/main" id="{65F743A1-49C8-493D-ABD9-1B04A0F15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3" name="Picture 12" descr="A close up of a sign&#10;&#10;Description automatically generated">
            <a:extLst>
              <a:ext uri="{FF2B5EF4-FFF2-40B4-BE49-F238E27FC236}">
                <a16:creationId xmlns:a16="http://schemas.microsoft.com/office/drawing/2014/main" id="{CE7A0383-B668-4442-9199-9CE1CA8E3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0" name="Slide Number Placeholder 2">
            <a:extLst>
              <a:ext uri="{FF2B5EF4-FFF2-40B4-BE49-F238E27FC236}">
                <a16:creationId xmlns:a16="http://schemas.microsoft.com/office/drawing/2014/main" id="{10288648-DCBE-4166-8F0A-A308E81FC5E1}"/>
              </a:ext>
            </a:extLst>
          </p:cNvPr>
          <p:cNvSpPr>
            <a:spLocks noGrp="1"/>
          </p:cNvSpPr>
          <p:nvPr>
            <p:ph type="sldNum" sz="quarter" idx="12"/>
          </p:nvPr>
        </p:nvSpPr>
        <p:spPr>
          <a:xfrm>
            <a:off x="11389476" y="6334919"/>
            <a:ext cx="407324" cy="365125"/>
          </a:xfrm>
        </p:spPr>
        <p:txBody>
          <a:bodyPr/>
          <a:lstStyle/>
          <a:p>
            <a:fld id="{5C97E0DF-5EFD-444D-A553-2E3AE8BBA0B8}" type="slidenum">
              <a:rPr lang="en-CA" smtClean="0"/>
              <a:pPr/>
              <a:t>7</a:t>
            </a:fld>
            <a:endParaRPr lang="en-CA" dirty="0"/>
          </a:p>
        </p:txBody>
      </p:sp>
      <p:sp>
        <p:nvSpPr>
          <p:cNvPr id="22" name="object 6">
            <a:extLst>
              <a:ext uri="{FF2B5EF4-FFF2-40B4-BE49-F238E27FC236}">
                <a16:creationId xmlns:a16="http://schemas.microsoft.com/office/drawing/2014/main" id="{B198D051-19FA-4534-9F24-A266F3EA4AF8}"/>
              </a:ext>
            </a:extLst>
          </p:cNvPr>
          <p:cNvSpPr txBox="1">
            <a:spLocks noChangeArrowheads="1"/>
          </p:cNvSpPr>
          <p:nvPr/>
        </p:nvSpPr>
        <p:spPr bwMode="auto">
          <a:xfrm>
            <a:off x="6166500" y="2213636"/>
            <a:ext cx="5611250" cy="30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74320">
              <a:spcBef>
                <a:spcPts val="400"/>
              </a:spcBef>
              <a:defRPr/>
            </a:pPr>
            <a:r>
              <a:rPr lang="en-US" altLang="en-US" dirty="0">
                <a:solidFill>
                  <a:srgbClr val="163B65"/>
                </a:solidFill>
                <a:cs typeface="Calibri" panose="020F0502020204030204" pitchFamily="34" charset="0"/>
              </a:rPr>
              <a:t>Driven by Demographics and Accretive Opportunities with Good Track Records</a:t>
            </a:r>
          </a:p>
          <a:p>
            <a:pPr marL="914400" lvl="1" indent="-274320">
              <a:spcBef>
                <a:spcPts val="400"/>
              </a:spcBef>
              <a:buFont typeface="Arial" panose="020B0604020202020204" pitchFamily="34" charset="0"/>
              <a:buChar char="•"/>
              <a:defRPr/>
            </a:pPr>
            <a:r>
              <a:rPr lang="en-US" altLang="en-US" sz="1400" dirty="0">
                <a:cs typeface="Calibri" panose="020F0502020204030204" pitchFamily="34" charset="0"/>
              </a:rPr>
              <a:t>We look to expand opportunistically across regions and deepen our presence in our existing operating areas</a:t>
            </a:r>
          </a:p>
          <a:p>
            <a:pPr marL="274320">
              <a:spcBef>
                <a:spcPts val="400"/>
              </a:spcBef>
              <a:defRPr/>
            </a:pPr>
            <a:endParaRPr lang="en-US" altLang="en-US" sz="700" dirty="0">
              <a:solidFill>
                <a:srgbClr val="163B65"/>
              </a:solidFill>
              <a:cs typeface="Calibri" panose="020F0502020204030204" pitchFamily="34" charset="0"/>
            </a:endParaRPr>
          </a:p>
          <a:p>
            <a:pPr marL="274320">
              <a:spcBef>
                <a:spcPts val="400"/>
              </a:spcBef>
              <a:defRPr/>
            </a:pPr>
            <a:r>
              <a:rPr lang="en-US" altLang="en-US" dirty="0">
                <a:solidFill>
                  <a:srgbClr val="163B65"/>
                </a:solidFill>
                <a:cs typeface="Calibri" panose="020F0502020204030204" pitchFamily="34" charset="0"/>
              </a:rPr>
              <a:t>Ability to Scale by Operating Decentralized, Local Management Combined with Centralized Head/Back Office Support</a:t>
            </a:r>
          </a:p>
          <a:p>
            <a:pPr marL="914400" lvl="1" indent="-274320">
              <a:spcBef>
                <a:spcPts val="400"/>
              </a:spcBef>
              <a:buFont typeface="Arial" panose="020B0604020202020204" pitchFamily="34" charset="0"/>
              <a:buChar char="•"/>
              <a:defRPr/>
            </a:pPr>
            <a:r>
              <a:rPr lang="en-US" altLang="en-US" sz="1400" dirty="0">
                <a:cs typeface="Calibri" panose="020F0502020204030204" pitchFamily="34" charset="0"/>
              </a:rPr>
              <a:t>Optimized cost structure with local expertise will lead to enhanced margin profile</a:t>
            </a:r>
          </a:p>
          <a:p>
            <a:pPr marL="914400" lvl="1" indent="-274320">
              <a:spcBef>
                <a:spcPts val="400"/>
              </a:spcBef>
              <a:buFont typeface="Arial" panose="020B0604020202020204" pitchFamily="34" charset="0"/>
              <a:buChar char="•"/>
              <a:defRPr/>
            </a:pPr>
            <a:r>
              <a:rPr lang="en-US" altLang="en-US" sz="1400" dirty="0">
                <a:cs typeface="Calibri" panose="020F0502020204030204" pitchFamily="34" charset="0"/>
              </a:rPr>
              <a:t>We look for acquisition targets that have strong people and culture</a:t>
            </a:r>
          </a:p>
        </p:txBody>
      </p:sp>
      <p:pic>
        <p:nvPicPr>
          <p:cNvPr id="23" name="Picture 22" descr="A picture containing ball&#10;&#10;Description automatically generated">
            <a:extLst>
              <a:ext uri="{FF2B5EF4-FFF2-40B4-BE49-F238E27FC236}">
                <a16:creationId xmlns:a16="http://schemas.microsoft.com/office/drawing/2014/main" id="{6B728254-5E4D-4EED-B6F4-33C983952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722" y="4707126"/>
            <a:ext cx="56462" cy="78672"/>
          </a:xfrm>
          <a:prstGeom prst="rect">
            <a:avLst/>
          </a:prstGeom>
          <a:ln w="38100">
            <a:noFill/>
          </a:ln>
        </p:spPr>
      </p:pic>
      <p:sp>
        <p:nvSpPr>
          <p:cNvPr id="24" name="object 6">
            <a:extLst>
              <a:ext uri="{FF2B5EF4-FFF2-40B4-BE49-F238E27FC236}">
                <a16:creationId xmlns:a16="http://schemas.microsoft.com/office/drawing/2014/main" id="{CA6ACD99-BADE-4AD1-9931-38562C00D5B4}"/>
              </a:ext>
            </a:extLst>
          </p:cNvPr>
          <p:cNvSpPr>
            <a:spLocks/>
          </p:cNvSpPr>
          <p:nvPr/>
        </p:nvSpPr>
        <p:spPr bwMode="auto">
          <a:xfrm rot="422817">
            <a:off x="3101396" y="4645593"/>
            <a:ext cx="147938" cy="196025"/>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dirty="0"/>
          </a:p>
        </p:txBody>
      </p:sp>
      <p:pic>
        <p:nvPicPr>
          <p:cNvPr id="25" name="Picture 24" descr="A picture containing ball&#10;&#10;Description automatically generated">
            <a:extLst>
              <a:ext uri="{FF2B5EF4-FFF2-40B4-BE49-F238E27FC236}">
                <a16:creationId xmlns:a16="http://schemas.microsoft.com/office/drawing/2014/main" id="{C64BBF6C-0C5C-41D3-8805-0742D9BE7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353" y="3789462"/>
            <a:ext cx="56462" cy="78672"/>
          </a:xfrm>
          <a:prstGeom prst="rect">
            <a:avLst/>
          </a:prstGeom>
          <a:ln w="38100">
            <a:noFill/>
          </a:ln>
        </p:spPr>
      </p:pic>
      <p:pic>
        <p:nvPicPr>
          <p:cNvPr id="27" name="Picture 26" descr="A picture containing ball&#10;&#10;Description automatically generated">
            <a:extLst>
              <a:ext uri="{FF2B5EF4-FFF2-40B4-BE49-F238E27FC236}">
                <a16:creationId xmlns:a16="http://schemas.microsoft.com/office/drawing/2014/main" id="{C6128D23-3F6E-4CBC-BE26-83B24210C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46" y="4469632"/>
            <a:ext cx="56462" cy="78672"/>
          </a:xfrm>
          <a:prstGeom prst="rect">
            <a:avLst/>
          </a:prstGeom>
          <a:ln w="38100">
            <a:noFill/>
          </a:ln>
        </p:spPr>
      </p:pic>
      <p:sp>
        <p:nvSpPr>
          <p:cNvPr id="28" name="object 6">
            <a:extLst>
              <a:ext uri="{FF2B5EF4-FFF2-40B4-BE49-F238E27FC236}">
                <a16:creationId xmlns:a16="http://schemas.microsoft.com/office/drawing/2014/main" id="{B45837B7-3D93-4E06-89B4-536C4E6EE1EA}"/>
              </a:ext>
            </a:extLst>
          </p:cNvPr>
          <p:cNvSpPr>
            <a:spLocks/>
          </p:cNvSpPr>
          <p:nvPr/>
        </p:nvSpPr>
        <p:spPr bwMode="auto">
          <a:xfrm rot="422817">
            <a:off x="4785517" y="4411748"/>
            <a:ext cx="147938" cy="182321"/>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dirty="0"/>
          </a:p>
        </p:txBody>
      </p:sp>
      <p:pic>
        <p:nvPicPr>
          <p:cNvPr id="26" name="Picture 25" descr="A picture containing ball&#10;&#10;Description automatically generated">
            <a:extLst>
              <a:ext uri="{FF2B5EF4-FFF2-40B4-BE49-F238E27FC236}">
                <a16:creationId xmlns:a16="http://schemas.microsoft.com/office/drawing/2014/main" id="{FE4843BD-7211-4F88-A9DF-0C68B3B59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784" y="4229475"/>
            <a:ext cx="56462" cy="78672"/>
          </a:xfrm>
          <a:prstGeom prst="rect">
            <a:avLst/>
          </a:prstGeom>
          <a:ln w="38100">
            <a:noFill/>
          </a:ln>
        </p:spPr>
      </p:pic>
      <p:sp>
        <p:nvSpPr>
          <p:cNvPr id="29" name="object 6">
            <a:extLst>
              <a:ext uri="{FF2B5EF4-FFF2-40B4-BE49-F238E27FC236}">
                <a16:creationId xmlns:a16="http://schemas.microsoft.com/office/drawing/2014/main" id="{A6D71879-9320-41B8-A396-B6B71BF0E21E}"/>
              </a:ext>
            </a:extLst>
          </p:cNvPr>
          <p:cNvSpPr>
            <a:spLocks/>
          </p:cNvSpPr>
          <p:nvPr/>
        </p:nvSpPr>
        <p:spPr bwMode="auto">
          <a:xfrm rot="422817">
            <a:off x="3157046" y="4185225"/>
            <a:ext cx="147938" cy="193697"/>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dirty="0"/>
          </a:p>
        </p:txBody>
      </p:sp>
      <p:pic>
        <p:nvPicPr>
          <p:cNvPr id="31" name="Picture 30" descr="A picture containing ball&#10;&#10;Description automatically generated">
            <a:extLst>
              <a:ext uri="{FF2B5EF4-FFF2-40B4-BE49-F238E27FC236}">
                <a16:creationId xmlns:a16="http://schemas.microsoft.com/office/drawing/2014/main" id="{42904E4E-3F11-4C6C-AA45-A1DFF7849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616" y="3818992"/>
            <a:ext cx="56462" cy="78672"/>
          </a:xfrm>
          <a:prstGeom prst="rect">
            <a:avLst/>
          </a:prstGeom>
          <a:ln w="38100">
            <a:noFill/>
          </a:ln>
        </p:spPr>
      </p:pic>
      <p:sp>
        <p:nvSpPr>
          <p:cNvPr id="8" name="object 6">
            <a:extLst>
              <a:ext uri="{FF2B5EF4-FFF2-40B4-BE49-F238E27FC236}">
                <a16:creationId xmlns:a16="http://schemas.microsoft.com/office/drawing/2014/main" id="{403F1AE2-73B7-664D-FE3F-0951E547C1CE}"/>
              </a:ext>
            </a:extLst>
          </p:cNvPr>
          <p:cNvSpPr>
            <a:spLocks/>
          </p:cNvSpPr>
          <p:nvPr/>
        </p:nvSpPr>
        <p:spPr bwMode="auto">
          <a:xfrm rot="422817">
            <a:off x="4672618" y="5283772"/>
            <a:ext cx="147938" cy="182321"/>
          </a:xfrm>
          <a:custGeom>
            <a:avLst/>
            <a:gdLst>
              <a:gd name="T0" fmla="*/ 0 w 790575"/>
              <a:gd name="T1" fmla="*/ 1913 h 1008380"/>
              <a:gd name="T2" fmla="*/ 1 w 790575"/>
              <a:gd name="T3" fmla="*/ 1706 h 1008380"/>
              <a:gd name="T4" fmla="*/ 1 w 790575"/>
              <a:gd name="T5" fmla="*/ 1503 h 1008380"/>
              <a:gd name="T6" fmla="*/ 1 w 790575"/>
              <a:gd name="T7" fmla="*/ 1309 h 1008380"/>
              <a:gd name="T8" fmla="*/ 1 w 790575"/>
              <a:gd name="T9" fmla="*/ 1124 h 1008380"/>
              <a:gd name="T10" fmla="*/ 1 w 790575"/>
              <a:gd name="T11" fmla="*/ 948 h 1008380"/>
              <a:gd name="T12" fmla="*/ 1 w 790575"/>
              <a:gd name="T13" fmla="*/ 784 h 1008380"/>
              <a:gd name="T14" fmla="*/ 1 w 790575"/>
              <a:gd name="T15" fmla="*/ 632 h 1008380"/>
              <a:gd name="T16" fmla="*/ 1 w 790575"/>
              <a:gd name="T17" fmla="*/ 494 h 1008380"/>
              <a:gd name="T18" fmla="*/ 1 w 790575"/>
              <a:gd name="T19" fmla="*/ 370 h 1008380"/>
              <a:gd name="T20" fmla="*/ 1 w 790575"/>
              <a:gd name="T21" fmla="*/ 262 h 1008380"/>
              <a:gd name="T22" fmla="*/ 1 w 790575"/>
              <a:gd name="T23" fmla="*/ 170 h 1008380"/>
              <a:gd name="T24" fmla="*/ 1 w 790575"/>
              <a:gd name="T25" fmla="*/ 97 h 1008380"/>
              <a:gd name="T26" fmla="*/ 1 w 790575"/>
              <a:gd name="T27" fmla="*/ 44 h 1008380"/>
              <a:gd name="T28" fmla="*/ 1 w 790575"/>
              <a:gd name="T29" fmla="*/ 11 h 1008380"/>
              <a:gd name="T30" fmla="*/ 1 w 790575"/>
              <a:gd name="T31" fmla="*/ 0 h 1008380"/>
              <a:gd name="T32" fmla="*/ 1 w 790575"/>
              <a:gd name="T33" fmla="*/ 11 h 1008380"/>
              <a:gd name="T34" fmla="*/ 1 w 790575"/>
              <a:gd name="T35" fmla="*/ 44 h 1008380"/>
              <a:gd name="T36" fmla="*/ 1 w 790575"/>
              <a:gd name="T37" fmla="*/ 97 h 1008380"/>
              <a:gd name="T38" fmla="*/ 1 w 790575"/>
              <a:gd name="T39" fmla="*/ 170 h 1008380"/>
              <a:gd name="T40" fmla="*/ 1 w 790575"/>
              <a:gd name="T41" fmla="*/ 262 h 1008380"/>
              <a:gd name="T42" fmla="*/ 1 w 790575"/>
              <a:gd name="T43" fmla="*/ 370 h 1008380"/>
              <a:gd name="T44" fmla="*/ 1 w 790575"/>
              <a:gd name="T45" fmla="*/ 494 h 1008380"/>
              <a:gd name="T46" fmla="*/ 1 w 790575"/>
              <a:gd name="T47" fmla="*/ 632 h 1008380"/>
              <a:gd name="T48" fmla="*/ 1 w 790575"/>
              <a:gd name="T49" fmla="*/ 784 h 1008380"/>
              <a:gd name="T50" fmla="*/ 1 w 790575"/>
              <a:gd name="T51" fmla="*/ 948 h 1008380"/>
              <a:gd name="T52" fmla="*/ 1 w 790575"/>
              <a:gd name="T53" fmla="*/ 1124 h 1008380"/>
              <a:gd name="T54" fmla="*/ 1 w 790575"/>
              <a:gd name="T55" fmla="*/ 1309 h 1008380"/>
              <a:gd name="T56" fmla="*/ 1 w 790575"/>
              <a:gd name="T57" fmla="*/ 1503 h 1008380"/>
              <a:gd name="T58" fmla="*/ 1 w 790575"/>
              <a:gd name="T59" fmla="*/ 1706 h 1008380"/>
              <a:gd name="T60" fmla="*/ 1 w 790575"/>
              <a:gd name="T61" fmla="*/ 1913 h 1008380"/>
              <a:gd name="T62" fmla="*/ 1 w 790575"/>
              <a:gd name="T63" fmla="*/ 2123 h 1008380"/>
              <a:gd name="T64" fmla="*/ 1 w 790575"/>
              <a:gd name="T65" fmla="*/ 2325 h 1008380"/>
              <a:gd name="T66" fmla="*/ 1 w 790575"/>
              <a:gd name="T67" fmla="*/ 2520 h 1008380"/>
              <a:gd name="T68" fmla="*/ 1 w 790575"/>
              <a:gd name="T69" fmla="*/ 2706 h 1008380"/>
              <a:gd name="T70" fmla="*/ 1 w 790575"/>
              <a:gd name="T71" fmla="*/ 2881 h 1008380"/>
              <a:gd name="T72" fmla="*/ 1 w 790575"/>
              <a:gd name="T73" fmla="*/ 3044 h 1008380"/>
              <a:gd name="T74" fmla="*/ 1 w 790575"/>
              <a:gd name="T75" fmla="*/ 3196 h 1008380"/>
              <a:gd name="T76" fmla="*/ 1 w 790575"/>
              <a:gd name="T77" fmla="*/ 3336 h 1008380"/>
              <a:gd name="T78" fmla="*/ 1 w 790575"/>
              <a:gd name="T79" fmla="*/ 3460 h 1008380"/>
              <a:gd name="T80" fmla="*/ 1 w 790575"/>
              <a:gd name="T81" fmla="*/ 3567 h 1008380"/>
              <a:gd name="T82" fmla="*/ 1 w 790575"/>
              <a:gd name="T83" fmla="*/ 3658 h 1008380"/>
              <a:gd name="T84" fmla="*/ 1 w 790575"/>
              <a:gd name="T85" fmla="*/ 3730 h 1008380"/>
              <a:gd name="T86" fmla="*/ 1 w 790575"/>
              <a:gd name="T87" fmla="*/ 3783 h 1008380"/>
              <a:gd name="T88" fmla="*/ 1 w 790575"/>
              <a:gd name="T89" fmla="*/ 3818 h 1008380"/>
              <a:gd name="T90" fmla="*/ 1 w 790575"/>
              <a:gd name="T91" fmla="*/ 3829 h 1008380"/>
              <a:gd name="T92" fmla="*/ 1 w 790575"/>
              <a:gd name="T93" fmla="*/ 3818 h 1008380"/>
              <a:gd name="T94" fmla="*/ 1 w 790575"/>
              <a:gd name="T95" fmla="*/ 3783 h 1008380"/>
              <a:gd name="T96" fmla="*/ 1 w 790575"/>
              <a:gd name="T97" fmla="*/ 3730 h 1008380"/>
              <a:gd name="T98" fmla="*/ 1 w 790575"/>
              <a:gd name="T99" fmla="*/ 3658 h 1008380"/>
              <a:gd name="T100" fmla="*/ 1 w 790575"/>
              <a:gd name="T101" fmla="*/ 3567 h 1008380"/>
              <a:gd name="T102" fmla="*/ 1 w 790575"/>
              <a:gd name="T103" fmla="*/ 3460 h 1008380"/>
              <a:gd name="T104" fmla="*/ 1 w 790575"/>
              <a:gd name="T105" fmla="*/ 3336 h 1008380"/>
              <a:gd name="T106" fmla="*/ 1 w 790575"/>
              <a:gd name="T107" fmla="*/ 3196 h 1008380"/>
              <a:gd name="T108" fmla="*/ 1 w 790575"/>
              <a:gd name="T109" fmla="*/ 3044 h 1008380"/>
              <a:gd name="T110" fmla="*/ 1 w 790575"/>
              <a:gd name="T111" fmla="*/ 2881 h 1008380"/>
              <a:gd name="T112" fmla="*/ 1 w 790575"/>
              <a:gd name="T113" fmla="*/ 2706 h 1008380"/>
              <a:gd name="T114" fmla="*/ 1 w 790575"/>
              <a:gd name="T115" fmla="*/ 2520 h 1008380"/>
              <a:gd name="T116" fmla="*/ 1 w 790575"/>
              <a:gd name="T117" fmla="*/ 2325 h 1008380"/>
              <a:gd name="T118" fmla="*/ 1 w 790575"/>
              <a:gd name="T119" fmla="*/ 2123 h 1008380"/>
              <a:gd name="T120" fmla="*/ 0 w 790575"/>
              <a:gd name="T121" fmla="*/ 1913 h 1008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0575" h="1008380">
                <a:moveTo>
                  <a:pt x="0" y="504031"/>
                </a:moveTo>
                <a:lnTo>
                  <a:pt x="2319" y="449111"/>
                </a:lnTo>
                <a:lnTo>
                  <a:pt x="9117" y="395904"/>
                </a:lnTo>
                <a:lnTo>
                  <a:pt x="20152" y="344718"/>
                </a:lnTo>
                <a:lnTo>
                  <a:pt x="35182" y="295860"/>
                </a:lnTo>
                <a:lnTo>
                  <a:pt x="53968" y="249637"/>
                </a:lnTo>
                <a:lnTo>
                  <a:pt x="76267" y="206357"/>
                </a:lnTo>
                <a:lnTo>
                  <a:pt x="101839" y="166327"/>
                </a:lnTo>
                <a:lnTo>
                  <a:pt x="130442" y="129855"/>
                </a:lnTo>
                <a:lnTo>
                  <a:pt x="161835" y="97248"/>
                </a:lnTo>
                <a:lnTo>
                  <a:pt x="195778" y="68815"/>
                </a:lnTo>
                <a:lnTo>
                  <a:pt x="232028" y="44861"/>
                </a:lnTo>
                <a:lnTo>
                  <a:pt x="270346" y="25695"/>
                </a:lnTo>
                <a:lnTo>
                  <a:pt x="310489" y="11625"/>
                </a:lnTo>
                <a:lnTo>
                  <a:pt x="352216" y="2957"/>
                </a:lnTo>
                <a:lnTo>
                  <a:pt x="395287" y="0"/>
                </a:lnTo>
                <a:lnTo>
                  <a:pt x="438358" y="2957"/>
                </a:lnTo>
                <a:lnTo>
                  <a:pt x="480085" y="11625"/>
                </a:lnTo>
                <a:lnTo>
                  <a:pt x="520228" y="25695"/>
                </a:lnTo>
                <a:lnTo>
                  <a:pt x="558546" y="44861"/>
                </a:lnTo>
                <a:lnTo>
                  <a:pt x="594796" y="68815"/>
                </a:lnTo>
                <a:lnTo>
                  <a:pt x="628739" y="97248"/>
                </a:lnTo>
                <a:lnTo>
                  <a:pt x="660132" y="129855"/>
                </a:lnTo>
                <a:lnTo>
                  <a:pt x="688735" y="166327"/>
                </a:lnTo>
                <a:lnTo>
                  <a:pt x="714307" y="206357"/>
                </a:lnTo>
                <a:lnTo>
                  <a:pt x="736606" y="249637"/>
                </a:lnTo>
                <a:lnTo>
                  <a:pt x="755392" y="295860"/>
                </a:lnTo>
                <a:lnTo>
                  <a:pt x="770422" y="344718"/>
                </a:lnTo>
                <a:lnTo>
                  <a:pt x="781457" y="395904"/>
                </a:lnTo>
                <a:lnTo>
                  <a:pt x="788255" y="449111"/>
                </a:lnTo>
                <a:lnTo>
                  <a:pt x="790575" y="504031"/>
                </a:lnTo>
                <a:lnTo>
                  <a:pt x="788255" y="558951"/>
                </a:lnTo>
                <a:lnTo>
                  <a:pt x="781457" y="612158"/>
                </a:lnTo>
                <a:lnTo>
                  <a:pt x="770422" y="663344"/>
                </a:lnTo>
                <a:lnTo>
                  <a:pt x="755392" y="712202"/>
                </a:lnTo>
                <a:lnTo>
                  <a:pt x="736606" y="758425"/>
                </a:lnTo>
                <a:lnTo>
                  <a:pt x="714307" y="801705"/>
                </a:lnTo>
                <a:lnTo>
                  <a:pt x="688735" y="841735"/>
                </a:lnTo>
                <a:lnTo>
                  <a:pt x="660132" y="878207"/>
                </a:lnTo>
                <a:lnTo>
                  <a:pt x="628739" y="910814"/>
                </a:lnTo>
                <a:lnTo>
                  <a:pt x="594796" y="939247"/>
                </a:lnTo>
                <a:lnTo>
                  <a:pt x="558546" y="963201"/>
                </a:lnTo>
                <a:lnTo>
                  <a:pt x="520228" y="982367"/>
                </a:lnTo>
                <a:lnTo>
                  <a:pt x="480085" y="996437"/>
                </a:lnTo>
                <a:lnTo>
                  <a:pt x="438358" y="1005105"/>
                </a:lnTo>
                <a:lnTo>
                  <a:pt x="395287" y="1008063"/>
                </a:lnTo>
                <a:lnTo>
                  <a:pt x="352216" y="1005105"/>
                </a:lnTo>
                <a:lnTo>
                  <a:pt x="310489" y="996437"/>
                </a:lnTo>
                <a:lnTo>
                  <a:pt x="270346" y="982367"/>
                </a:lnTo>
                <a:lnTo>
                  <a:pt x="232028" y="963201"/>
                </a:lnTo>
                <a:lnTo>
                  <a:pt x="195778" y="939247"/>
                </a:lnTo>
                <a:lnTo>
                  <a:pt x="161835" y="910814"/>
                </a:lnTo>
                <a:lnTo>
                  <a:pt x="130442" y="878207"/>
                </a:lnTo>
                <a:lnTo>
                  <a:pt x="101839" y="841735"/>
                </a:lnTo>
                <a:lnTo>
                  <a:pt x="76267" y="801705"/>
                </a:lnTo>
                <a:lnTo>
                  <a:pt x="53968" y="758425"/>
                </a:lnTo>
                <a:lnTo>
                  <a:pt x="35182" y="712202"/>
                </a:lnTo>
                <a:lnTo>
                  <a:pt x="20152" y="663344"/>
                </a:lnTo>
                <a:lnTo>
                  <a:pt x="9117" y="612158"/>
                </a:lnTo>
                <a:lnTo>
                  <a:pt x="2319" y="558951"/>
                </a:lnTo>
                <a:lnTo>
                  <a:pt x="0" y="50403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dirty="0"/>
          </a:p>
        </p:txBody>
      </p:sp>
      <p:pic>
        <p:nvPicPr>
          <p:cNvPr id="9" name="Picture 8">
            <a:extLst>
              <a:ext uri="{FF2B5EF4-FFF2-40B4-BE49-F238E27FC236}">
                <a16:creationId xmlns:a16="http://schemas.microsoft.com/office/drawing/2014/main" id="{DFD31CBE-77D6-A5F8-33F2-591239CFC27F}"/>
              </a:ext>
            </a:extLst>
          </p:cNvPr>
          <p:cNvPicPr>
            <a:picLocks noChangeAspect="1"/>
          </p:cNvPicPr>
          <p:nvPr/>
        </p:nvPicPr>
        <p:blipFill>
          <a:blip r:embed="rId6"/>
          <a:stretch>
            <a:fillRect/>
          </a:stretch>
        </p:blipFill>
        <p:spPr>
          <a:xfrm>
            <a:off x="6071614" y="3398517"/>
            <a:ext cx="48772" cy="60965"/>
          </a:xfrm>
          <a:prstGeom prst="rect">
            <a:avLst/>
          </a:prstGeom>
        </p:spPr>
      </p:pic>
      <p:pic>
        <p:nvPicPr>
          <p:cNvPr id="10" name="Picture 9" descr="A picture containing ball&#10;&#10;Description automatically generated">
            <a:extLst>
              <a:ext uri="{FF2B5EF4-FFF2-40B4-BE49-F238E27FC236}">
                <a16:creationId xmlns:a16="http://schemas.microsoft.com/office/drawing/2014/main" id="{CE03A04C-7331-8F3D-EADE-84BF1FA05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763" y="4367836"/>
            <a:ext cx="45719" cy="63703"/>
          </a:xfrm>
          <a:prstGeom prst="rect">
            <a:avLst/>
          </a:prstGeom>
          <a:ln w="38100">
            <a:noFill/>
          </a:ln>
        </p:spPr>
      </p:pic>
      <p:pic>
        <p:nvPicPr>
          <p:cNvPr id="30" name="Picture 29" descr="A picture containing ball&#10;&#10;Description automatically generated">
            <a:extLst>
              <a:ext uri="{FF2B5EF4-FFF2-40B4-BE49-F238E27FC236}">
                <a16:creationId xmlns:a16="http://schemas.microsoft.com/office/drawing/2014/main" id="{ED29EEDE-1625-C4AA-D57D-2655CA991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282" y="5325151"/>
            <a:ext cx="56609" cy="78877"/>
          </a:xfrm>
          <a:prstGeom prst="rect">
            <a:avLst/>
          </a:prstGeom>
          <a:ln w="38100">
            <a:noFill/>
          </a:ln>
        </p:spPr>
      </p:pic>
    </p:spTree>
    <p:extLst>
      <p:ext uri="{BB962C8B-B14F-4D97-AF65-F5344CB8AC3E}">
        <p14:creationId xmlns:p14="http://schemas.microsoft.com/office/powerpoint/2010/main" val="255442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DC0AA24B-BF96-495B-8D95-1812D517C502}"/>
              </a:ext>
            </a:extLst>
          </p:cNvPr>
          <p:cNvSpPr txBox="1">
            <a:spLocks/>
          </p:cNvSpPr>
          <p:nvPr/>
        </p:nvSpPr>
        <p:spPr bwMode="auto">
          <a:xfrm>
            <a:off x="1676400" y="529378"/>
            <a:ext cx="8839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lvl="1">
              <a:defRPr/>
            </a:pPr>
            <a:r>
              <a:rPr lang="en-CA" sz="2700" b="1" kern="0" spc="-20" dirty="0">
                <a:solidFill>
                  <a:srgbClr val="093966"/>
                </a:solidFill>
                <a:latin typeface="Times" panose="02020603050405020304" pitchFamily="18" charset="0"/>
                <a:cs typeface="Times" panose="02020603050405020304" pitchFamily="18" charset="0"/>
              </a:rPr>
              <a:t>Landscape Primed for Consolidation</a:t>
            </a:r>
            <a:endParaRPr lang="en-CA" sz="2700" b="1" kern="0" dirty="0">
              <a:solidFill>
                <a:srgbClr val="093966"/>
              </a:solidFill>
              <a:latin typeface="Times" panose="02020603050405020304" pitchFamily="18" charset="0"/>
              <a:cs typeface="Times" panose="02020603050405020304" pitchFamily="18" charset="0"/>
            </a:endParaRPr>
          </a:p>
        </p:txBody>
      </p:sp>
      <p:pic>
        <p:nvPicPr>
          <p:cNvPr id="16" name="Picture 15">
            <a:extLst>
              <a:ext uri="{FF2B5EF4-FFF2-40B4-BE49-F238E27FC236}">
                <a16:creationId xmlns:a16="http://schemas.microsoft.com/office/drawing/2014/main" id="{EFBF465A-8E11-470F-896E-7876971AF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17" name="Picture 16" descr="A close up of a sign&#10;&#10;Description automatically generated">
            <a:extLst>
              <a:ext uri="{FF2B5EF4-FFF2-40B4-BE49-F238E27FC236}">
                <a16:creationId xmlns:a16="http://schemas.microsoft.com/office/drawing/2014/main" id="{A4A229CC-E870-4447-8F59-90234DF97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22" name="object 3">
            <a:extLst>
              <a:ext uri="{FF2B5EF4-FFF2-40B4-BE49-F238E27FC236}">
                <a16:creationId xmlns:a16="http://schemas.microsoft.com/office/drawing/2014/main" id="{A40D6CB0-BA52-4FFE-BE7A-52831600F0B6}"/>
              </a:ext>
            </a:extLst>
          </p:cNvPr>
          <p:cNvSpPr>
            <a:spLocks noChangeArrowheads="1"/>
          </p:cNvSpPr>
          <p:nvPr/>
        </p:nvSpPr>
        <p:spPr bwMode="auto">
          <a:xfrm>
            <a:off x="10703985" y="213784"/>
            <a:ext cx="1153583" cy="86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3" name="Slide Number Placeholder 2">
            <a:extLst>
              <a:ext uri="{FF2B5EF4-FFF2-40B4-BE49-F238E27FC236}">
                <a16:creationId xmlns:a16="http://schemas.microsoft.com/office/drawing/2014/main" id="{F508EFCC-E2BE-4620-9F55-945F130FA434}"/>
              </a:ext>
            </a:extLst>
          </p:cNvPr>
          <p:cNvSpPr>
            <a:spLocks noGrp="1"/>
          </p:cNvSpPr>
          <p:nvPr>
            <p:ph type="sldNum" sz="quarter" idx="12"/>
          </p:nvPr>
        </p:nvSpPr>
        <p:spPr>
          <a:xfrm>
            <a:off x="11392352" y="6334900"/>
            <a:ext cx="407324" cy="365125"/>
          </a:xfrm>
        </p:spPr>
        <p:txBody>
          <a:bodyPr/>
          <a:lstStyle/>
          <a:p>
            <a:fld id="{5C97E0DF-5EFD-444D-A553-2E3AE8BBA0B8}" type="slidenum">
              <a:rPr lang="en-CA" smtClean="0"/>
              <a:pPr/>
              <a:t>8</a:t>
            </a:fld>
            <a:endParaRPr lang="en-CA" dirty="0"/>
          </a:p>
        </p:txBody>
      </p:sp>
      <p:sp>
        <p:nvSpPr>
          <p:cNvPr id="23" name="object 6">
            <a:extLst>
              <a:ext uri="{FF2B5EF4-FFF2-40B4-BE49-F238E27FC236}">
                <a16:creationId xmlns:a16="http://schemas.microsoft.com/office/drawing/2014/main" id="{0748CB4A-5A45-42D6-AE1D-CA0A8ACB740F}"/>
              </a:ext>
            </a:extLst>
          </p:cNvPr>
          <p:cNvSpPr txBox="1">
            <a:spLocks noChangeArrowheads="1"/>
          </p:cNvSpPr>
          <p:nvPr/>
        </p:nvSpPr>
        <p:spPr bwMode="auto">
          <a:xfrm>
            <a:off x="914399" y="1200767"/>
            <a:ext cx="9858376" cy="104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588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45527" indent="-228594">
              <a:spcBef>
                <a:spcPts val="1200"/>
              </a:spcBef>
              <a:buFont typeface="Arial" panose="020B0604020202020204" pitchFamily="34" charset="0"/>
              <a:buChar char="•"/>
              <a:defRPr/>
            </a:pPr>
            <a:r>
              <a:rPr lang="en-US" altLang="en-US" sz="1467" dirty="0">
                <a:cs typeface="Calibri" panose="020F0502020204030204" pitchFamily="34" charset="0"/>
              </a:rPr>
              <a:t>The home care providers industry is highly fragmented, with more than 90% of the industry consisting of mom-and-pop shops</a:t>
            </a:r>
          </a:p>
          <a:p>
            <a:pPr marL="975777" lvl="1" indent="-228594">
              <a:spcBef>
                <a:spcPts val="1200"/>
              </a:spcBef>
              <a:buFont typeface="Arial" panose="020B0604020202020204" pitchFamily="34" charset="0"/>
              <a:buChar char="•"/>
              <a:defRPr/>
            </a:pPr>
            <a:r>
              <a:rPr lang="en-US" altLang="en-US" sz="1467" b="1" dirty="0">
                <a:cs typeface="Calibri" panose="020F0502020204030204" pitchFamily="34" charset="0"/>
              </a:rPr>
              <a:t>The three largest companies generate less than 5% of industry revenue </a:t>
            </a:r>
          </a:p>
          <a:p>
            <a:pPr marL="245527" indent="-228594">
              <a:spcBef>
                <a:spcPts val="1200"/>
              </a:spcBef>
              <a:buFont typeface="Arial" panose="020B0604020202020204" pitchFamily="34" charset="0"/>
              <a:buChar char="•"/>
              <a:defRPr/>
            </a:pPr>
            <a:r>
              <a:rPr lang="en-US" altLang="en-US" sz="1467" dirty="0">
                <a:cs typeface="Calibri" panose="020F0502020204030204" pitchFamily="34" charset="0"/>
              </a:rPr>
              <a:t>Government reform and cuts to Medicare and Medicaid threaten industry profits thereby encouraging consolidation</a:t>
            </a:r>
          </a:p>
        </p:txBody>
      </p:sp>
      <p:graphicFrame>
        <p:nvGraphicFramePr>
          <p:cNvPr id="5" name="Table 5">
            <a:extLst>
              <a:ext uri="{FF2B5EF4-FFF2-40B4-BE49-F238E27FC236}">
                <a16:creationId xmlns:a16="http://schemas.microsoft.com/office/drawing/2014/main" id="{1017E40E-D5E3-42A6-9DB9-FF26AAD59792}"/>
              </a:ext>
            </a:extLst>
          </p:cNvPr>
          <p:cNvGraphicFramePr>
            <a:graphicFrameLocks noGrp="1"/>
          </p:cNvGraphicFramePr>
          <p:nvPr>
            <p:extLst>
              <p:ext uri="{D42A27DB-BD31-4B8C-83A1-F6EECF244321}">
                <p14:modId xmlns:p14="http://schemas.microsoft.com/office/powerpoint/2010/main" val="2777424662"/>
              </p:ext>
            </p:extLst>
          </p:nvPr>
        </p:nvGraphicFramePr>
        <p:xfrm>
          <a:off x="3697287" y="2758126"/>
          <a:ext cx="4797425" cy="2041576"/>
        </p:xfrm>
        <a:graphic>
          <a:graphicData uri="http://schemas.openxmlformats.org/drawingml/2006/table">
            <a:tbl>
              <a:tblPr firstRow="1" bandRow="1">
                <a:tableStyleId>{5C22544A-7EE6-4342-B048-85BDC9FD1C3A}</a:tableStyleId>
              </a:tblPr>
              <a:tblGrid>
                <a:gridCol w="4797425">
                  <a:extLst>
                    <a:ext uri="{9D8B030D-6E8A-4147-A177-3AD203B41FA5}">
                      <a16:colId xmlns:a16="http://schemas.microsoft.com/office/drawing/2014/main" val="1187609957"/>
                    </a:ext>
                  </a:extLst>
                </a:gridCol>
              </a:tblGrid>
              <a:tr h="312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t>Target Acquisition Criteria</a:t>
                      </a:r>
                    </a:p>
                  </a:txBody>
                  <a:tcPr>
                    <a:solidFill>
                      <a:srgbClr val="163B65"/>
                    </a:solidFill>
                  </a:tcPr>
                </a:tc>
                <a:extLst>
                  <a:ext uri="{0D108BD9-81ED-4DB2-BD59-A6C34878D82A}">
                    <a16:rowId xmlns:a16="http://schemas.microsoft.com/office/drawing/2014/main" val="3197418802"/>
                  </a:ext>
                </a:extLst>
              </a:tr>
              <a:tr h="1675816">
                <a:tc>
                  <a:txBody>
                    <a:bodyPr/>
                    <a:lstStyle/>
                    <a:p>
                      <a:pPr marL="91440" indent="-274320">
                        <a:spcAft>
                          <a:spcPts val="400"/>
                        </a:spcAft>
                        <a:buFont typeface="Arial" panose="020B0604020202020204" pitchFamily="34" charset="0"/>
                        <a:buChar char="•"/>
                      </a:pPr>
                      <a:r>
                        <a:rPr lang="en-CA" altLang="en-US" sz="1800" dirty="0"/>
                        <a:t>U.S. and Canada geographic focus</a:t>
                      </a:r>
                    </a:p>
                    <a:p>
                      <a:pPr marL="91440" indent="-274320">
                        <a:spcAft>
                          <a:spcPts val="400"/>
                        </a:spcAft>
                        <a:buFont typeface="Arial" panose="020B0604020202020204" pitchFamily="34" charset="0"/>
                        <a:buChar char="•"/>
                      </a:pPr>
                      <a:r>
                        <a:rPr lang="en-CA" altLang="en-US" sz="1800" dirty="0"/>
                        <a:t>Positive EBITDA with strong reputation/brand</a:t>
                      </a:r>
                    </a:p>
                    <a:p>
                      <a:pPr marL="91440" indent="-274320">
                        <a:spcAft>
                          <a:spcPts val="400"/>
                        </a:spcAft>
                        <a:buFont typeface="Arial" panose="020B0604020202020204" pitchFamily="34" charset="0"/>
                        <a:buChar char="•"/>
                      </a:pPr>
                      <a:r>
                        <a:rPr lang="en-CA" altLang="en-US" sz="1800" dirty="0"/>
                        <a:t>5+ year operating history</a:t>
                      </a:r>
                    </a:p>
                    <a:p>
                      <a:pPr marL="91440" indent="-274320">
                        <a:spcAft>
                          <a:spcPts val="400"/>
                        </a:spcAft>
                        <a:buFont typeface="Arial" panose="020B0604020202020204" pitchFamily="34" charset="0"/>
                        <a:buChar char="•"/>
                      </a:pPr>
                      <a:r>
                        <a:rPr lang="en-CA" altLang="en-US" sz="1800" dirty="0"/>
                        <a:t>Opportunities for operational synergies</a:t>
                      </a:r>
                    </a:p>
                    <a:p>
                      <a:pPr marL="91440" indent="-274320">
                        <a:spcAft>
                          <a:spcPts val="400"/>
                        </a:spcAft>
                        <a:buFont typeface="Arial" panose="020B0604020202020204" pitchFamily="34" charset="0"/>
                        <a:buChar char="•"/>
                      </a:pPr>
                      <a:r>
                        <a:rPr lang="en-CA" altLang="en-US" sz="1800" dirty="0"/>
                        <a:t>$1M - $25M of Revenue</a:t>
                      </a:r>
                    </a:p>
                  </a:txBody>
                  <a:tcPr>
                    <a:solidFill>
                      <a:schemeClr val="accent5">
                        <a:lumMod val="20000"/>
                        <a:lumOff val="80000"/>
                      </a:schemeClr>
                    </a:solidFill>
                  </a:tcPr>
                </a:tc>
                <a:extLst>
                  <a:ext uri="{0D108BD9-81ED-4DB2-BD59-A6C34878D82A}">
                    <a16:rowId xmlns:a16="http://schemas.microsoft.com/office/drawing/2014/main" val="2956149804"/>
                  </a:ext>
                </a:extLst>
              </a:tr>
            </a:tbl>
          </a:graphicData>
        </a:graphic>
      </p:graphicFrame>
      <p:sp>
        <p:nvSpPr>
          <p:cNvPr id="29" name="Rectangle 28">
            <a:extLst>
              <a:ext uri="{FF2B5EF4-FFF2-40B4-BE49-F238E27FC236}">
                <a16:creationId xmlns:a16="http://schemas.microsoft.com/office/drawing/2014/main" id="{F80E4B1E-9C35-464C-A0C8-8BBE837DE91B}"/>
              </a:ext>
            </a:extLst>
          </p:cNvPr>
          <p:cNvSpPr/>
          <p:nvPr/>
        </p:nvSpPr>
        <p:spPr>
          <a:xfrm>
            <a:off x="2085975" y="5292677"/>
            <a:ext cx="8020051" cy="765223"/>
          </a:xfrm>
          <a:prstGeom prst="rect">
            <a:avLst/>
          </a:prstGeom>
          <a:solidFill>
            <a:schemeClr val="bg1">
              <a:lumMod val="95000"/>
            </a:schemeClr>
          </a:solidFill>
          <a:ln w="28575">
            <a:solidFill>
              <a:srgbClr val="163B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600"/>
              </a:spcBef>
              <a:spcAft>
                <a:spcPts val="600"/>
              </a:spcAft>
              <a:defRPr/>
            </a:pPr>
            <a:r>
              <a:rPr lang="en-CA" sz="1600" b="1" dirty="0">
                <a:solidFill>
                  <a:schemeClr val="tx1"/>
                </a:solidFill>
              </a:rPr>
              <a:t>Nova Leap identifies acquisition opportunities that can provide</a:t>
            </a:r>
          </a:p>
          <a:p>
            <a:pPr algn="ctr">
              <a:lnSpc>
                <a:spcPct val="80000"/>
              </a:lnSpc>
              <a:spcBef>
                <a:spcPts val="600"/>
              </a:spcBef>
              <a:spcAft>
                <a:spcPts val="600"/>
              </a:spcAft>
              <a:defRPr/>
            </a:pPr>
            <a:r>
              <a:rPr lang="en-CA" sz="1600" b="1" dirty="0">
                <a:solidFill>
                  <a:schemeClr val="tx1"/>
                </a:solidFill>
              </a:rPr>
              <a:t>meaningful revenue and EBITDA contribution at accretive purchase multiples</a:t>
            </a:r>
          </a:p>
        </p:txBody>
      </p:sp>
    </p:spTree>
    <p:extLst>
      <p:ext uri="{BB962C8B-B14F-4D97-AF65-F5344CB8AC3E}">
        <p14:creationId xmlns:p14="http://schemas.microsoft.com/office/powerpoint/2010/main" val="10186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5">
            <a:extLst>
              <a:ext uri="{FF2B5EF4-FFF2-40B4-BE49-F238E27FC236}">
                <a16:creationId xmlns:a16="http://schemas.microsoft.com/office/drawing/2014/main" id="{BCB79A42-C062-4D45-A2EE-3708700BD76E}"/>
              </a:ext>
            </a:extLst>
          </p:cNvPr>
          <p:cNvGraphicFramePr>
            <a:graphicFrameLocks noGrp="1"/>
          </p:cNvGraphicFramePr>
          <p:nvPr>
            <p:extLst>
              <p:ext uri="{D42A27DB-BD31-4B8C-83A1-F6EECF244321}">
                <p14:modId xmlns:p14="http://schemas.microsoft.com/office/powerpoint/2010/main" val="75855134"/>
              </p:ext>
            </p:extLst>
          </p:nvPr>
        </p:nvGraphicFramePr>
        <p:xfrm>
          <a:off x="3903264" y="2735042"/>
          <a:ext cx="4387848" cy="1708528"/>
        </p:xfrm>
        <a:graphic>
          <a:graphicData uri="http://schemas.openxmlformats.org/drawingml/2006/table">
            <a:tbl>
              <a:tblPr firstRow="1" bandRow="1">
                <a:tableStyleId>{5C22544A-7EE6-4342-B048-85BDC9FD1C3A}</a:tableStyleId>
              </a:tblPr>
              <a:tblGrid>
                <a:gridCol w="4387848">
                  <a:extLst>
                    <a:ext uri="{9D8B030D-6E8A-4147-A177-3AD203B41FA5}">
                      <a16:colId xmlns:a16="http://schemas.microsoft.com/office/drawing/2014/main" val="1187609957"/>
                    </a:ext>
                  </a:extLst>
                </a:gridCol>
              </a:tblGrid>
              <a:tr h="433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t>Acquisitions</a:t>
                      </a:r>
                    </a:p>
                  </a:txBody>
                  <a:tcPr>
                    <a:solidFill>
                      <a:srgbClr val="163B65"/>
                    </a:solidFill>
                  </a:tcPr>
                </a:tc>
                <a:extLst>
                  <a:ext uri="{0D108BD9-81ED-4DB2-BD59-A6C34878D82A}">
                    <a16:rowId xmlns:a16="http://schemas.microsoft.com/office/drawing/2014/main" val="3197418802"/>
                  </a:ext>
                </a:extLst>
              </a:tr>
              <a:tr h="1155110">
                <a:tc>
                  <a:txBody>
                    <a:bodyPr/>
                    <a:lstStyle/>
                    <a:p>
                      <a:pPr marL="182880" indent="-182880">
                        <a:spcAft>
                          <a:spcPts val="200"/>
                        </a:spcAft>
                        <a:buFont typeface="Arial" panose="020B0604020202020204" pitchFamily="34" charset="0"/>
                        <a:buChar char="•"/>
                      </a:pPr>
                      <a:r>
                        <a:rPr lang="en-US" altLang="en-US" sz="1400" dirty="0">
                          <a:ea typeface="Calibri" panose="020F0502020204030204" pitchFamily="34" charset="0"/>
                          <a:cs typeface="Calibri" panose="020F0502020204030204" pitchFamily="34" charset="0"/>
                        </a:rPr>
                        <a:t>Primary focus - acquire home care companies in states and provinces, with a focus on existing and complimentary markets.</a:t>
                      </a:r>
                    </a:p>
                    <a:p>
                      <a:pPr marL="182880" indent="-182880">
                        <a:spcAft>
                          <a:spcPts val="200"/>
                        </a:spcAft>
                        <a:buFont typeface="Arial" panose="020B0604020202020204" pitchFamily="34" charset="0"/>
                        <a:buChar char="•"/>
                      </a:pPr>
                      <a:r>
                        <a:rPr lang="en-US" altLang="en-US" sz="1400" dirty="0">
                          <a:ea typeface="Calibri" panose="020F0502020204030204" pitchFamily="34" charset="0"/>
                          <a:cs typeface="Calibri" panose="020F0502020204030204" pitchFamily="34" charset="0"/>
                        </a:rPr>
                        <a:t>Secondary focus - gain footholds in new geographies through acquisition</a:t>
                      </a:r>
                    </a:p>
                  </a:txBody>
                  <a:tcPr marT="91440" marB="91440" anchor="ctr">
                    <a:solidFill>
                      <a:schemeClr val="accent5">
                        <a:lumMod val="20000"/>
                        <a:lumOff val="80000"/>
                      </a:schemeClr>
                    </a:solidFill>
                  </a:tcPr>
                </a:tc>
                <a:extLst>
                  <a:ext uri="{0D108BD9-81ED-4DB2-BD59-A6C34878D82A}">
                    <a16:rowId xmlns:a16="http://schemas.microsoft.com/office/drawing/2014/main" val="2956149804"/>
                  </a:ext>
                </a:extLst>
              </a:tr>
            </a:tbl>
          </a:graphicData>
        </a:graphic>
      </p:graphicFrame>
      <p:pic>
        <p:nvPicPr>
          <p:cNvPr id="19471" name="Picture 16" descr="Image result for organic growth clipart black and white">
            <a:extLst>
              <a:ext uri="{FF2B5EF4-FFF2-40B4-BE49-F238E27FC236}">
                <a16:creationId xmlns:a16="http://schemas.microsoft.com/office/drawing/2014/main" id="{E221329F-E311-4BB1-B005-1E117FC22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71" y="1207761"/>
            <a:ext cx="1371600" cy="1429787"/>
          </a:xfrm>
          <a:prstGeom prst="rect">
            <a:avLst/>
          </a:prstGeom>
          <a:noFill/>
          <a:ln>
            <a:noFill/>
          </a:ln>
        </p:spPr>
      </p:pic>
      <p:sp>
        <p:nvSpPr>
          <p:cNvPr id="5" name="Hexagon 4">
            <a:extLst>
              <a:ext uri="{FF2B5EF4-FFF2-40B4-BE49-F238E27FC236}">
                <a16:creationId xmlns:a16="http://schemas.microsoft.com/office/drawing/2014/main" id="{B6C771B0-534F-45EC-8365-AF36B47153B7}"/>
              </a:ext>
            </a:extLst>
          </p:cNvPr>
          <p:cNvSpPr/>
          <p:nvPr/>
        </p:nvSpPr>
        <p:spPr>
          <a:xfrm>
            <a:off x="1381831" y="1275184"/>
            <a:ext cx="1554480" cy="1371600"/>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dirty="0"/>
          </a:p>
        </p:txBody>
      </p:sp>
      <p:sp>
        <p:nvSpPr>
          <p:cNvPr id="13" name="Hexagon 12">
            <a:extLst>
              <a:ext uri="{FF2B5EF4-FFF2-40B4-BE49-F238E27FC236}">
                <a16:creationId xmlns:a16="http://schemas.microsoft.com/office/drawing/2014/main" id="{FD200B07-ECB3-489C-A27F-D83B66D632BA}"/>
              </a:ext>
            </a:extLst>
          </p:cNvPr>
          <p:cNvSpPr/>
          <p:nvPr/>
        </p:nvSpPr>
        <p:spPr>
          <a:xfrm>
            <a:off x="5410200" y="1275184"/>
            <a:ext cx="1554480" cy="1371600"/>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dirty="0"/>
          </a:p>
        </p:txBody>
      </p:sp>
      <p:sp>
        <p:nvSpPr>
          <p:cNvPr id="14" name="Hexagon 13">
            <a:extLst>
              <a:ext uri="{FF2B5EF4-FFF2-40B4-BE49-F238E27FC236}">
                <a16:creationId xmlns:a16="http://schemas.microsoft.com/office/drawing/2014/main" id="{B5CE129C-C7D9-4762-87C7-58F4D58EB375}"/>
              </a:ext>
            </a:extLst>
          </p:cNvPr>
          <p:cNvSpPr/>
          <p:nvPr>
            <p:custDataLst>
              <p:tags r:id="rId1"/>
            </p:custDataLst>
          </p:nvPr>
        </p:nvSpPr>
        <p:spPr>
          <a:xfrm>
            <a:off x="9116387" y="1275184"/>
            <a:ext cx="1554480" cy="1371600"/>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dirty="0"/>
          </a:p>
        </p:txBody>
      </p:sp>
      <p:pic>
        <p:nvPicPr>
          <p:cNvPr id="19469" name="Picture 10" descr="Image result for acquisition black and white clipart">
            <a:extLst>
              <a:ext uri="{FF2B5EF4-FFF2-40B4-BE49-F238E27FC236}">
                <a16:creationId xmlns:a16="http://schemas.microsoft.com/office/drawing/2014/main" id="{F40B20FC-4C45-41A5-AEEC-AEC045971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3341" y="1681584"/>
            <a:ext cx="1201458" cy="621310"/>
          </a:xfrm>
          <a:prstGeom prst="rect">
            <a:avLst/>
          </a:prstGeom>
          <a:noFill/>
          <a:ln>
            <a:noFill/>
          </a:ln>
        </p:spPr>
      </p:pic>
      <p:pic>
        <p:nvPicPr>
          <p:cNvPr id="19470" name="Picture 14" descr="Location">
            <a:extLst>
              <a:ext uri="{FF2B5EF4-FFF2-40B4-BE49-F238E27FC236}">
                <a16:creationId xmlns:a16="http://schemas.microsoft.com/office/drawing/2014/main" id="{0C4A7DBC-E4A8-4B59-B4AE-B52282F73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532" y="1418059"/>
            <a:ext cx="903816" cy="1085851"/>
          </a:xfrm>
          <a:prstGeom prst="rect">
            <a:avLst/>
          </a:prstGeom>
          <a:noFill/>
          <a:ln>
            <a:noFill/>
          </a:ln>
        </p:spPr>
      </p:pic>
      <p:sp>
        <p:nvSpPr>
          <p:cNvPr id="8" name="Hexagon 7">
            <a:extLst>
              <a:ext uri="{FF2B5EF4-FFF2-40B4-BE49-F238E27FC236}">
                <a16:creationId xmlns:a16="http://schemas.microsoft.com/office/drawing/2014/main" id="{B77862ED-8F90-49E3-8D6F-91112DE1DC53}"/>
              </a:ext>
            </a:extLst>
          </p:cNvPr>
          <p:cNvSpPr/>
          <p:nvPr/>
        </p:nvSpPr>
        <p:spPr>
          <a:xfrm>
            <a:off x="1218803" y="1082982"/>
            <a:ext cx="465667" cy="406400"/>
          </a:xfrm>
          <a:prstGeom prst="hexagon">
            <a:avLst/>
          </a:prstGeom>
          <a:solidFill>
            <a:srgbClr val="163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600" b="1" dirty="0">
                <a:solidFill>
                  <a:schemeClr val="bg1"/>
                </a:solidFill>
              </a:rPr>
              <a:t>1</a:t>
            </a:r>
          </a:p>
        </p:txBody>
      </p:sp>
      <p:sp>
        <p:nvSpPr>
          <p:cNvPr id="21" name="Hexagon 20">
            <a:extLst>
              <a:ext uri="{FF2B5EF4-FFF2-40B4-BE49-F238E27FC236}">
                <a16:creationId xmlns:a16="http://schemas.microsoft.com/office/drawing/2014/main" id="{38B1A2E4-46DA-4601-BCCF-E08A7FDBF4DB}"/>
              </a:ext>
            </a:extLst>
          </p:cNvPr>
          <p:cNvSpPr/>
          <p:nvPr/>
        </p:nvSpPr>
        <p:spPr>
          <a:xfrm>
            <a:off x="5230379" y="1082982"/>
            <a:ext cx="467784" cy="406400"/>
          </a:xfrm>
          <a:prstGeom prst="hexagon">
            <a:avLst/>
          </a:prstGeom>
          <a:solidFill>
            <a:srgbClr val="163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600" b="1" dirty="0">
                <a:solidFill>
                  <a:schemeClr val="bg1"/>
                </a:solidFill>
              </a:rPr>
              <a:t>2</a:t>
            </a:r>
          </a:p>
        </p:txBody>
      </p:sp>
      <p:sp>
        <p:nvSpPr>
          <p:cNvPr id="22" name="Hexagon 21">
            <a:extLst>
              <a:ext uri="{FF2B5EF4-FFF2-40B4-BE49-F238E27FC236}">
                <a16:creationId xmlns:a16="http://schemas.microsoft.com/office/drawing/2014/main" id="{B984782C-8969-4111-981F-3F95F9873D9E}"/>
              </a:ext>
            </a:extLst>
          </p:cNvPr>
          <p:cNvSpPr/>
          <p:nvPr/>
        </p:nvSpPr>
        <p:spPr>
          <a:xfrm>
            <a:off x="8945563" y="1082982"/>
            <a:ext cx="465667" cy="406400"/>
          </a:xfrm>
          <a:prstGeom prst="hexagon">
            <a:avLst/>
          </a:prstGeom>
          <a:solidFill>
            <a:srgbClr val="163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600" b="1" dirty="0">
                <a:solidFill>
                  <a:schemeClr val="bg1"/>
                </a:solidFill>
              </a:rPr>
              <a:t>3</a:t>
            </a:r>
          </a:p>
        </p:txBody>
      </p:sp>
      <p:sp>
        <p:nvSpPr>
          <p:cNvPr id="28" name="Title 2">
            <a:extLst>
              <a:ext uri="{FF2B5EF4-FFF2-40B4-BE49-F238E27FC236}">
                <a16:creationId xmlns:a16="http://schemas.microsoft.com/office/drawing/2014/main" id="{C2AF6AB1-5EE9-49A3-AAF5-371F1590AC92}"/>
              </a:ext>
            </a:extLst>
          </p:cNvPr>
          <p:cNvSpPr txBox="1">
            <a:spLocks/>
          </p:cNvSpPr>
          <p:nvPr/>
        </p:nvSpPr>
        <p:spPr bwMode="auto">
          <a:xfrm>
            <a:off x="1828800" y="406512"/>
            <a:ext cx="853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163B65"/>
                </a:solidFill>
                <a:latin typeface="Franchise"/>
                <a:ea typeface="+mj-ea"/>
                <a:cs typeface="Franchise"/>
              </a:defRPr>
            </a:lvl1pPr>
            <a:lvl2pPr algn="ctr" rtl="0" eaLnBrk="0" fontAlgn="base" hangingPunct="0">
              <a:spcBef>
                <a:spcPct val="0"/>
              </a:spcBef>
              <a:spcAft>
                <a:spcPct val="0"/>
              </a:spcAft>
              <a:defRPr>
                <a:solidFill>
                  <a:schemeClr val="tx2"/>
                </a:solidFill>
                <a:latin typeface="Calibri" charset="0"/>
              </a:defRPr>
            </a:lvl2pPr>
            <a:lvl3pPr algn="ctr" rtl="0" eaLnBrk="0" fontAlgn="base" hangingPunct="0">
              <a:spcBef>
                <a:spcPct val="0"/>
              </a:spcBef>
              <a:spcAft>
                <a:spcPct val="0"/>
              </a:spcAft>
              <a:defRPr>
                <a:solidFill>
                  <a:schemeClr val="tx2"/>
                </a:solidFill>
                <a:latin typeface="Calibri" charset="0"/>
              </a:defRPr>
            </a:lvl3pPr>
            <a:lvl4pPr algn="ctr" rtl="0" eaLnBrk="0" fontAlgn="base" hangingPunct="0">
              <a:spcBef>
                <a:spcPct val="0"/>
              </a:spcBef>
              <a:spcAft>
                <a:spcPct val="0"/>
              </a:spcAft>
              <a:defRPr>
                <a:solidFill>
                  <a:schemeClr val="tx2"/>
                </a:solidFill>
                <a:latin typeface="Calibri" charset="0"/>
              </a:defRPr>
            </a:lvl4pPr>
            <a:lvl5pPr algn="ctr" rtl="0" eaLnBrk="0" fontAlgn="base" hangingPunct="0">
              <a:spcBef>
                <a:spcPct val="0"/>
              </a:spcBef>
              <a:spcAft>
                <a:spcPct val="0"/>
              </a:spcAft>
              <a:defRPr>
                <a:solidFill>
                  <a:schemeClr val="tx2"/>
                </a:solidFill>
                <a:latin typeface="Calibri" charset="0"/>
              </a:defRPr>
            </a:lvl5pPr>
            <a:lvl6pPr marL="457200" algn="ctr" rtl="0" eaLnBrk="0" fontAlgn="base" hangingPunct="0">
              <a:spcBef>
                <a:spcPct val="0"/>
              </a:spcBef>
              <a:spcAft>
                <a:spcPct val="0"/>
              </a:spcAft>
              <a:defRPr>
                <a:solidFill>
                  <a:schemeClr val="tx2"/>
                </a:solidFill>
                <a:latin typeface="Calibri" charset="0"/>
              </a:defRPr>
            </a:lvl6pPr>
            <a:lvl7pPr marL="914400" algn="ctr" rtl="0" eaLnBrk="0" fontAlgn="base" hangingPunct="0">
              <a:spcBef>
                <a:spcPct val="0"/>
              </a:spcBef>
              <a:spcAft>
                <a:spcPct val="0"/>
              </a:spcAft>
              <a:defRPr>
                <a:solidFill>
                  <a:schemeClr val="tx2"/>
                </a:solidFill>
                <a:latin typeface="Calibri" charset="0"/>
              </a:defRPr>
            </a:lvl7pPr>
            <a:lvl8pPr marL="1371600" algn="ctr" rtl="0" eaLnBrk="0" fontAlgn="base" hangingPunct="0">
              <a:spcBef>
                <a:spcPct val="0"/>
              </a:spcBef>
              <a:spcAft>
                <a:spcPct val="0"/>
              </a:spcAft>
              <a:defRPr>
                <a:solidFill>
                  <a:schemeClr val="tx2"/>
                </a:solidFill>
                <a:latin typeface="Calibri" charset="0"/>
              </a:defRPr>
            </a:lvl8pPr>
            <a:lvl9pPr marL="1828800" algn="ctr" rtl="0" eaLnBrk="0" fontAlgn="base" hangingPunct="0">
              <a:spcBef>
                <a:spcPct val="0"/>
              </a:spcBef>
              <a:spcAft>
                <a:spcPct val="0"/>
              </a:spcAft>
              <a:defRPr>
                <a:solidFill>
                  <a:schemeClr val="tx2"/>
                </a:solidFill>
                <a:latin typeface="Calibri" charset="0"/>
              </a:defRPr>
            </a:lvl9pPr>
          </a:lstStyle>
          <a:p>
            <a:pPr>
              <a:defRPr/>
            </a:pPr>
            <a:r>
              <a:rPr lang="en-CA" sz="2700" kern="0" spc="-20" dirty="0">
                <a:solidFill>
                  <a:srgbClr val="093966"/>
                </a:solidFill>
                <a:latin typeface="Times" panose="02020603050405020304" pitchFamily="18" charset="0"/>
                <a:cs typeface="Times" panose="02020603050405020304" pitchFamily="18" charset="0"/>
              </a:rPr>
              <a:t>Growth Strategy</a:t>
            </a:r>
            <a:endParaRPr lang="en-CA" sz="2700" kern="0" dirty="0">
              <a:solidFill>
                <a:srgbClr val="093966"/>
              </a:solidFill>
              <a:latin typeface="Times" panose="02020603050405020304" pitchFamily="18" charset="0"/>
              <a:cs typeface="Times" panose="02020603050405020304" pitchFamily="18" charset="0"/>
            </a:endParaRPr>
          </a:p>
        </p:txBody>
      </p:sp>
      <p:pic>
        <p:nvPicPr>
          <p:cNvPr id="29" name="Picture 28">
            <a:extLst>
              <a:ext uri="{FF2B5EF4-FFF2-40B4-BE49-F238E27FC236}">
                <a16:creationId xmlns:a16="http://schemas.microsoft.com/office/drawing/2014/main" id="{642A935A-4FD9-48C6-AB6A-84027E179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85" y="108844"/>
            <a:ext cx="406399" cy="630816"/>
          </a:xfrm>
          <a:prstGeom prst="rect">
            <a:avLst/>
          </a:prstGeom>
        </p:spPr>
      </p:pic>
      <p:pic>
        <p:nvPicPr>
          <p:cNvPr id="30" name="Picture 29" descr="A close up of a sign&#10;&#10;Description automatically generated">
            <a:extLst>
              <a:ext uri="{FF2B5EF4-FFF2-40B4-BE49-F238E27FC236}">
                <a16:creationId xmlns:a16="http://schemas.microsoft.com/office/drawing/2014/main" id="{375E3883-CEF9-4B1F-B51D-C0161D6B6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440" y="110636"/>
            <a:ext cx="406400" cy="630819"/>
          </a:xfrm>
          <a:prstGeom prst="rect">
            <a:avLst/>
          </a:prstGeom>
        </p:spPr>
      </p:pic>
      <p:sp>
        <p:nvSpPr>
          <p:cNvPr id="35" name="object 3">
            <a:extLst>
              <a:ext uri="{FF2B5EF4-FFF2-40B4-BE49-F238E27FC236}">
                <a16:creationId xmlns:a16="http://schemas.microsoft.com/office/drawing/2014/main" id="{D7B2A73F-25AF-4717-905E-DE4202EB4751}"/>
              </a:ext>
            </a:extLst>
          </p:cNvPr>
          <p:cNvSpPr>
            <a:spLocks noChangeArrowheads="1"/>
          </p:cNvSpPr>
          <p:nvPr/>
        </p:nvSpPr>
        <p:spPr bwMode="auto">
          <a:xfrm>
            <a:off x="10703985" y="213784"/>
            <a:ext cx="1153583" cy="8636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p>
        </p:txBody>
      </p:sp>
      <p:sp>
        <p:nvSpPr>
          <p:cNvPr id="2" name="Slide Number Placeholder 1">
            <a:extLst>
              <a:ext uri="{FF2B5EF4-FFF2-40B4-BE49-F238E27FC236}">
                <a16:creationId xmlns:a16="http://schemas.microsoft.com/office/drawing/2014/main" id="{F0C99D3A-9DAF-4B23-8EDF-3DB3CEAC251A}"/>
              </a:ext>
            </a:extLst>
          </p:cNvPr>
          <p:cNvSpPr>
            <a:spLocks noGrp="1"/>
          </p:cNvSpPr>
          <p:nvPr>
            <p:ph type="sldNum" sz="quarter" idx="12"/>
          </p:nvPr>
        </p:nvSpPr>
        <p:spPr/>
        <p:txBody>
          <a:bodyPr/>
          <a:lstStyle/>
          <a:p>
            <a:fld id="{5C97E0DF-5EFD-444D-A553-2E3AE8BBA0B8}" type="slidenum">
              <a:rPr lang="en-CA" smtClean="0"/>
              <a:pPr/>
              <a:t>9</a:t>
            </a:fld>
            <a:endParaRPr lang="en-CA" dirty="0"/>
          </a:p>
        </p:txBody>
      </p:sp>
      <p:graphicFrame>
        <p:nvGraphicFramePr>
          <p:cNvPr id="31" name="Table 5">
            <a:extLst>
              <a:ext uri="{FF2B5EF4-FFF2-40B4-BE49-F238E27FC236}">
                <a16:creationId xmlns:a16="http://schemas.microsoft.com/office/drawing/2014/main" id="{CB3042B0-63D0-46BB-A3B5-169A333EDA31}"/>
              </a:ext>
            </a:extLst>
          </p:cNvPr>
          <p:cNvGraphicFramePr>
            <a:graphicFrameLocks noGrp="1"/>
          </p:cNvGraphicFramePr>
          <p:nvPr>
            <p:extLst>
              <p:ext uri="{D42A27DB-BD31-4B8C-83A1-F6EECF244321}">
                <p14:modId xmlns:p14="http://schemas.microsoft.com/office/powerpoint/2010/main" val="359869446"/>
              </p:ext>
            </p:extLst>
          </p:nvPr>
        </p:nvGraphicFramePr>
        <p:xfrm>
          <a:off x="823950" y="2735042"/>
          <a:ext cx="2780878" cy="1588558"/>
        </p:xfrm>
        <a:graphic>
          <a:graphicData uri="http://schemas.openxmlformats.org/drawingml/2006/table">
            <a:tbl>
              <a:tblPr firstRow="1" bandRow="1">
                <a:tableStyleId>{5C22544A-7EE6-4342-B048-85BDC9FD1C3A}</a:tableStyleId>
              </a:tblPr>
              <a:tblGrid>
                <a:gridCol w="2780878">
                  <a:extLst>
                    <a:ext uri="{9D8B030D-6E8A-4147-A177-3AD203B41FA5}">
                      <a16:colId xmlns:a16="http://schemas.microsoft.com/office/drawing/2014/main" val="1187609957"/>
                    </a:ext>
                  </a:extLst>
                </a:gridCol>
              </a:tblGrid>
              <a:tr h="433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t>Organic Growth</a:t>
                      </a:r>
                    </a:p>
                  </a:txBody>
                  <a:tcPr>
                    <a:solidFill>
                      <a:srgbClr val="163B65"/>
                    </a:solidFill>
                  </a:tcPr>
                </a:tc>
                <a:extLst>
                  <a:ext uri="{0D108BD9-81ED-4DB2-BD59-A6C34878D82A}">
                    <a16:rowId xmlns:a16="http://schemas.microsoft.com/office/drawing/2014/main" val="3197418802"/>
                  </a:ext>
                </a:extLst>
              </a:tr>
              <a:tr h="1155110">
                <a:tc>
                  <a:txBody>
                    <a:bodyPr/>
                    <a:lstStyle/>
                    <a:p>
                      <a:pPr algn="ctr">
                        <a:lnSpc>
                          <a:spcPct val="80000"/>
                        </a:lnSpc>
                        <a:defRPr/>
                      </a:pPr>
                      <a:r>
                        <a:rPr lang="en-CA" sz="1400" dirty="0">
                          <a:solidFill>
                            <a:schemeClr val="tx1"/>
                          </a:solidFill>
                        </a:rPr>
                        <a:t>De Novo expansion for deeper penetration into existing geographical markets.</a:t>
                      </a:r>
                    </a:p>
                  </a:txBody>
                  <a:tcPr marT="91440" marB="91440" anchor="ctr">
                    <a:solidFill>
                      <a:schemeClr val="accent5">
                        <a:lumMod val="20000"/>
                        <a:lumOff val="80000"/>
                      </a:schemeClr>
                    </a:solidFill>
                  </a:tcPr>
                </a:tc>
                <a:extLst>
                  <a:ext uri="{0D108BD9-81ED-4DB2-BD59-A6C34878D82A}">
                    <a16:rowId xmlns:a16="http://schemas.microsoft.com/office/drawing/2014/main" val="2956149804"/>
                  </a:ext>
                </a:extLst>
              </a:tr>
            </a:tbl>
          </a:graphicData>
        </a:graphic>
      </p:graphicFrame>
      <p:graphicFrame>
        <p:nvGraphicFramePr>
          <p:cNvPr id="34" name="Table 5">
            <a:extLst>
              <a:ext uri="{FF2B5EF4-FFF2-40B4-BE49-F238E27FC236}">
                <a16:creationId xmlns:a16="http://schemas.microsoft.com/office/drawing/2014/main" id="{2EDD4037-13A3-4157-8BE7-1074EAAC142F}"/>
              </a:ext>
            </a:extLst>
          </p:cNvPr>
          <p:cNvGraphicFramePr>
            <a:graphicFrameLocks noGrp="1"/>
          </p:cNvGraphicFramePr>
          <p:nvPr>
            <p:extLst>
              <p:ext uri="{D42A27DB-BD31-4B8C-83A1-F6EECF244321}">
                <p14:modId xmlns:p14="http://schemas.microsoft.com/office/powerpoint/2010/main" val="3366222132"/>
              </p:ext>
            </p:extLst>
          </p:nvPr>
        </p:nvGraphicFramePr>
        <p:xfrm>
          <a:off x="8589548" y="2723007"/>
          <a:ext cx="2780878" cy="1588558"/>
        </p:xfrm>
        <a:graphic>
          <a:graphicData uri="http://schemas.openxmlformats.org/drawingml/2006/table">
            <a:tbl>
              <a:tblPr firstRow="1" bandRow="1">
                <a:tableStyleId>{5C22544A-7EE6-4342-B048-85BDC9FD1C3A}</a:tableStyleId>
              </a:tblPr>
              <a:tblGrid>
                <a:gridCol w="2780878">
                  <a:extLst>
                    <a:ext uri="{9D8B030D-6E8A-4147-A177-3AD203B41FA5}">
                      <a16:colId xmlns:a16="http://schemas.microsoft.com/office/drawing/2014/main" val="1187609957"/>
                    </a:ext>
                  </a:extLst>
                </a:gridCol>
              </a:tblGrid>
              <a:tr h="433448">
                <a:tc>
                  <a:txBody>
                    <a:bodyPr/>
                    <a:lstStyle/>
                    <a:p>
                      <a:pPr algn="ctr">
                        <a:defRPr/>
                      </a:pPr>
                      <a:r>
                        <a:rPr lang="en-CA" sz="1800" b="0" dirty="0"/>
                        <a:t>Service Line Expansion</a:t>
                      </a:r>
                    </a:p>
                  </a:txBody>
                  <a:tcPr>
                    <a:solidFill>
                      <a:srgbClr val="163B65"/>
                    </a:solidFill>
                  </a:tcPr>
                </a:tc>
                <a:extLst>
                  <a:ext uri="{0D108BD9-81ED-4DB2-BD59-A6C34878D82A}">
                    <a16:rowId xmlns:a16="http://schemas.microsoft.com/office/drawing/2014/main" val="3197418802"/>
                  </a:ext>
                </a:extLst>
              </a:tr>
              <a:tr h="1155110">
                <a:tc>
                  <a:txBody>
                    <a:bodyPr/>
                    <a:lstStyle/>
                    <a:p>
                      <a:pPr algn="ctr">
                        <a:lnSpc>
                          <a:spcPct val="80000"/>
                        </a:lnSpc>
                        <a:defRPr/>
                      </a:pPr>
                      <a:r>
                        <a:rPr lang="en-CA" sz="1400" dirty="0">
                          <a:solidFill>
                            <a:schemeClr val="tx1"/>
                          </a:solidFill>
                        </a:rPr>
                        <a:t>Broadening of services lines into a multi-line community care organization with the recent expansions into care management and palliative care.</a:t>
                      </a:r>
                    </a:p>
                  </a:txBody>
                  <a:tcPr marT="91440" marB="91440" anchor="ctr">
                    <a:solidFill>
                      <a:schemeClr val="accent5">
                        <a:lumMod val="20000"/>
                        <a:lumOff val="80000"/>
                      </a:schemeClr>
                    </a:solidFill>
                  </a:tcPr>
                </a:tc>
                <a:extLst>
                  <a:ext uri="{0D108BD9-81ED-4DB2-BD59-A6C34878D82A}">
                    <a16:rowId xmlns:a16="http://schemas.microsoft.com/office/drawing/2014/main" val="2956149804"/>
                  </a:ext>
                </a:extLst>
              </a:tr>
            </a:tbl>
          </a:graphicData>
        </a:graphic>
      </p:graphicFrame>
      <p:sp>
        <p:nvSpPr>
          <p:cNvPr id="23" name="Rectangle 22">
            <a:extLst>
              <a:ext uri="{FF2B5EF4-FFF2-40B4-BE49-F238E27FC236}">
                <a16:creationId xmlns:a16="http://schemas.microsoft.com/office/drawing/2014/main" id="{CC39C5A8-5922-431A-B844-BD2D17B1F06E}"/>
              </a:ext>
            </a:extLst>
          </p:cNvPr>
          <p:cNvSpPr/>
          <p:nvPr/>
        </p:nvSpPr>
        <p:spPr>
          <a:xfrm>
            <a:off x="1146437" y="5697003"/>
            <a:ext cx="9899127" cy="358542"/>
          </a:xfrm>
          <a:prstGeom prst="rect">
            <a:avLst/>
          </a:prstGeom>
          <a:solidFill>
            <a:schemeClr val="bg1">
              <a:lumMod val="95000"/>
            </a:schemeClr>
          </a:solidFill>
          <a:ln w="28575">
            <a:solidFill>
              <a:srgbClr val="163B65"/>
            </a:solidFill>
          </a:ln>
        </p:spPr>
        <p:style>
          <a:lnRef idx="2">
            <a:schemeClr val="accent1">
              <a:shade val="50000"/>
            </a:schemeClr>
          </a:lnRef>
          <a:fillRef idx="1">
            <a:schemeClr val="accent1"/>
          </a:fillRef>
          <a:effectRef idx="0">
            <a:schemeClr val="accent1"/>
          </a:effectRef>
          <a:fontRef idx="minor">
            <a:schemeClr val="lt1"/>
          </a:fontRef>
        </p:style>
        <p:txBody>
          <a:bodyPr tIns="91440" bIns="45720" anchor="ctr"/>
          <a:lstStyle/>
          <a:p>
            <a:pPr algn="ctr">
              <a:lnSpc>
                <a:spcPct val="80000"/>
              </a:lnSpc>
              <a:spcBef>
                <a:spcPts val="600"/>
              </a:spcBef>
              <a:spcAft>
                <a:spcPts val="600"/>
              </a:spcAft>
              <a:defRPr/>
            </a:pPr>
            <a:r>
              <a:rPr lang="en-CA" sz="1600" b="1" dirty="0">
                <a:solidFill>
                  <a:schemeClr val="tx1"/>
                </a:solidFill>
              </a:rPr>
              <a:t>Aging demographic growth trends support Nova Leap’s expansion plans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LINETEXTSHAPEGUID" val="bb68308d-e69e-4e7f-a755-541bf7bb06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5223</TotalTime>
  <Words>2524</Words>
  <Application>Microsoft Office PowerPoint</Application>
  <PresentationFormat>Widescreen</PresentationFormat>
  <Paragraphs>261</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Franchise</vt:lpstr>
      <vt:lpstr>MedMen</vt:lpstr>
      <vt:lpstr>Open Sans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Gremley</dc:creator>
  <cp:lastModifiedBy>Chris Dobbin</cp:lastModifiedBy>
  <cp:revision>558</cp:revision>
  <cp:lastPrinted>2023-06-27T15:02:42Z</cp:lastPrinted>
  <dcterms:created xsi:type="dcterms:W3CDTF">2020-05-28T14:37:55Z</dcterms:created>
  <dcterms:modified xsi:type="dcterms:W3CDTF">2026-03-19T16:52:26Z</dcterms:modified>
</cp:coreProperties>
</file>